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63" r:id="rId1"/>
    <p:sldMasterId id="2147483689" r:id="rId2"/>
  </p:sldMasterIdLst>
  <p:notesMasterIdLst>
    <p:notesMasterId r:id="rId30"/>
  </p:notesMasterIdLst>
  <p:sldIdLst>
    <p:sldId id="317" r:id="rId3"/>
    <p:sldId id="380" r:id="rId4"/>
    <p:sldId id="381" r:id="rId5"/>
    <p:sldId id="382" r:id="rId6"/>
    <p:sldId id="386" r:id="rId7"/>
    <p:sldId id="383" r:id="rId8"/>
    <p:sldId id="384" r:id="rId9"/>
    <p:sldId id="385" r:id="rId10"/>
    <p:sldId id="387" r:id="rId11"/>
    <p:sldId id="388" r:id="rId12"/>
    <p:sldId id="389" r:id="rId13"/>
    <p:sldId id="390" r:id="rId14"/>
    <p:sldId id="391" r:id="rId15"/>
    <p:sldId id="392" r:id="rId16"/>
    <p:sldId id="393" r:id="rId17"/>
    <p:sldId id="394" r:id="rId18"/>
    <p:sldId id="395" r:id="rId19"/>
    <p:sldId id="396" r:id="rId20"/>
    <p:sldId id="397" r:id="rId21"/>
    <p:sldId id="398" r:id="rId22"/>
    <p:sldId id="399" r:id="rId23"/>
    <p:sldId id="400" r:id="rId24"/>
    <p:sldId id="401" r:id="rId25"/>
    <p:sldId id="402" r:id="rId26"/>
    <p:sldId id="403" r:id="rId27"/>
    <p:sldId id="404" r:id="rId28"/>
    <p:sldId id="40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72" autoAdjust="0"/>
    <p:restoredTop sz="79238" autoAdjust="0"/>
  </p:normalViewPr>
  <p:slideViewPr>
    <p:cSldViewPr snapToGrid="0" snapToObjects="1">
      <p:cViewPr varScale="1">
        <p:scale>
          <a:sx n="69" d="100"/>
          <a:sy n="69" d="100"/>
        </p:scale>
        <p:origin x="12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hdphoto1.wdp>
</file>

<file path=ppt/media/image1.pn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4/25/2019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1</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20</a:t>
            </a:fld>
            <a:endParaRPr lang="en-US"/>
          </a:p>
        </p:txBody>
      </p:sp>
    </p:spTree>
    <p:extLst>
      <p:ext uri="{BB962C8B-B14F-4D97-AF65-F5344CB8AC3E}">
        <p14:creationId xmlns:p14="http://schemas.microsoft.com/office/powerpoint/2010/main" val="37869065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{'Arch', 'Id', 'Jay', 'Joe', '</a:t>
            </a:r>
            <a:r>
              <a:rPr lang="en-US" dirty="0" err="1" smtClean="0"/>
              <a:t>Kar</a:t>
            </a:r>
            <a:r>
              <a:rPr lang="en-US" dirty="0" smtClean="0"/>
              <a:t>'}</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21</a:t>
            </a:fld>
            <a:endParaRPr lang="en-US"/>
          </a:p>
        </p:txBody>
      </p:sp>
    </p:spTree>
    <p:extLst>
      <p:ext uri="{BB962C8B-B14F-4D97-AF65-F5344CB8AC3E}">
        <p14:creationId xmlns:p14="http://schemas.microsoft.com/office/powerpoint/2010/main" val="34227417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1: True</a:t>
            </a:r>
          </a:p>
          <a:p>
            <a:r>
              <a:rPr lang="en-US" dirty="0" smtClean="0"/>
              <a:t>Answer 2: False</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22</a:t>
            </a:fld>
            <a:endParaRPr lang="en-US"/>
          </a:p>
        </p:txBody>
      </p:sp>
    </p:spTree>
    <p:extLst>
      <p:ext uri="{BB962C8B-B14F-4D97-AF65-F5344CB8AC3E}">
        <p14:creationId xmlns:p14="http://schemas.microsoft.com/office/powerpoint/2010/main" val="2795874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is (b)</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6</a:t>
            </a:fld>
            <a:endParaRPr lang="en-US"/>
          </a:p>
        </p:txBody>
      </p:sp>
    </p:spTree>
    <p:extLst>
      <p:ext uri="{BB962C8B-B14F-4D97-AF65-F5344CB8AC3E}">
        <p14:creationId xmlns:p14="http://schemas.microsoft.com/office/powerpoint/2010/main" val="21832365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is</a:t>
            </a:r>
            <a:r>
              <a:rPr lang="en-US" baseline="0" dirty="0" smtClean="0"/>
              <a:t> (d)</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7</a:t>
            </a:fld>
            <a:endParaRPr lang="en-US"/>
          </a:p>
        </p:txBody>
      </p:sp>
    </p:spTree>
    <p:extLst>
      <p:ext uri="{BB962C8B-B14F-4D97-AF65-F5344CB8AC3E}">
        <p14:creationId xmlns:p14="http://schemas.microsoft.com/office/powerpoint/2010/main" val="25692677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is false because the code prints: {'d', 'c', 'a', 'f'} i.e. it removes common elements</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10</a:t>
            </a:fld>
            <a:endParaRPr lang="en-US"/>
          </a:p>
        </p:txBody>
      </p:sp>
    </p:spTree>
    <p:extLst>
      <p:ext uri="{BB962C8B-B14F-4D97-AF65-F5344CB8AC3E}">
        <p14:creationId xmlns:p14="http://schemas.microsoft.com/office/powerpoint/2010/main" val="3043976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is True</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11</a:t>
            </a:fld>
            <a:endParaRPr lang="en-US"/>
          </a:p>
        </p:txBody>
      </p:sp>
    </p:spTree>
    <p:extLst>
      <p:ext uri="{BB962C8B-B14F-4D97-AF65-F5344CB8AC3E}">
        <p14:creationId xmlns:p14="http://schemas.microsoft.com/office/powerpoint/2010/main" val="1083045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1.List Index</a:t>
            </a:r>
            <a:r>
              <a:rPr lang="en-US" baseline="0" dirty="0" smtClean="0"/>
              <a:t> out of range</a:t>
            </a:r>
          </a:p>
          <a:p>
            <a:r>
              <a:rPr lang="en-US" baseline="0" dirty="0" smtClean="0"/>
              <a:t>2.Answer: Invalid Syntax</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13</a:t>
            </a:fld>
            <a:endParaRPr lang="en-US"/>
          </a:p>
        </p:txBody>
      </p:sp>
    </p:spTree>
    <p:extLst>
      <p:ext uri="{BB962C8B-B14F-4D97-AF65-F5344CB8AC3E}">
        <p14:creationId xmlns:p14="http://schemas.microsoft.com/office/powerpoint/2010/main" val="2410072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this write the code. I am not showing the code because all of you can now convert this to code.</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16</a:t>
            </a:fld>
            <a:endParaRPr lang="en-US"/>
          </a:p>
        </p:txBody>
      </p:sp>
    </p:spTree>
    <p:extLst>
      <p:ext uri="{BB962C8B-B14F-4D97-AF65-F5344CB8AC3E}">
        <p14:creationId xmlns:p14="http://schemas.microsoft.com/office/powerpoint/2010/main" val="181975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Arr</a:t>
            </a:r>
            <a:r>
              <a:rPr lang="en-US" dirty="0" smtClean="0"/>
              <a:t>=[2, 3, 4, 5, 6, 6]</a:t>
            </a:r>
          </a:p>
          <a:p>
            <a:r>
              <a:rPr lang="en-US" dirty="0" smtClean="0"/>
              <a:t>Answer is D</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17</a:t>
            </a:fld>
            <a:endParaRPr lang="en-US"/>
          </a:p>
        </p:txBody>
      </p:sp>
    </p:spTree>
    <p:extLst>
      <p:ext uri="{BB962C8B-B14F-4D97-AF65-F5344CB8AC3E}">
        <p14:creationId xmlns:p14="http://schemas.microsoft.com/office/powerpoint/2010/main" val="28461207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is 22</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18</a:t>
            </a:fld>
            <a:endParaRPr lang="en-US"/>
          </a:p>
        </p:txBody>
      </p:sp>
    </p:spTree>
    <p:extLst>
      <p:ext uri="{BB962C8B-B14F-4D97-AF65-F5344CB8AC3E}">
        <p14:creationId xmlns:p14="http://schemas.microsoft.com/office/powerpoint/2010/main" val="107768761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4/25/2019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4/25/2019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797BD-EE70-EE41-8811-F7DDAEBF7C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18BB4A-8179-394A-ADBC-02A7751B7E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566A5F-DC56-1049-A80F-61C2A62FDBD2}"/>
              </a:ext>
            </a:extLst>
          </p:cNvPr>
          <p:cNvSpPr>
            <a:spLocks noGrp="1"/>
          </p:cNvSpPr>
          <p:nvPr>
            <p:ph type="dt" sz="half" idx="10"/>
          </p:nvPr>
        </p:nvSpPr>
        <p:spPr/>
        <p:txBody>
          <a:bodyPr/>
          <a:lstStyle/>
          <a:p>
            <a:fld id="{C2A03C32-0679-FA4A-89D9-BC4B4F5D1E88}" type="datetime1">
              <a:rPr lang="en-US" smtClean="0"/>
              <a:t>4/25/2019</a:t>
            </a:fld>
            <a:endParaRPr lang="en-US"/>
          </a:p>
        </p:txBody>
      </p:sp>
      <p:sp>
        <p:nvSpPr>
          <p:cNvPr id="5" name="Footer Placeholder 4">
            <a:extLst>
              <a:ext uri="{FF2B5EF4-FFF2-40B4-BE49-F238E27FC236}">
                <a16:creationId xmlns:a16="http://schemas.microsoft.com/office/drawing/2014/main" id="{8699981B-8798-3C4C-9232-E4581A1E3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64F767-1AA0-6A48-B127-E1B251ACF38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56311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EC265-27C6-FA4E-82F5-04CA68C0D0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F5120A-9D3E-C448-B4DA-6A03BE166D4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D92F21-A036-FE41-9AD2-B62E81B81D5D}"/>
              </a:ext>
            </a:extLst>
          </p:cNvPr>
          <p:cNvSpPr>
            <a:spLocks noGrp="1"/>
          </p:cNvSpPr>
          <p:nvPr>
            <p:ph type="dt" sz="half" idx="10"/>
          </p:nvPr>
        </p:nvSpPr>
        <p:spPr/>
        <p:txBody>
          <a:bodyPr/>
          <a:lstStyle/>
          <a:p>
            <a:fld id="{2E0C0D17-A2AD-EC40-B731-49C628BF345B}" type="datetime1">
              <a:rPr lang="en-US" smtClean="0"/>
              <a:t>4/25/2019</a:t>
            </a:fld>
            <a:endParaRPr lang="en-US"/>
          </a:p>
        </p:txBody>
      </p:sp>
      <p:sp>
        <p:nvSpPr>
          <p:cNvPr id="5" name="Footer Placeholder 4">
            <a:extLst>
              <a:ext uri="{FF2B5EF4-FFF2-40B4-BE49-F238E27FC236}">
                <a16:creationId xmlns:a16="http://schemas.microsoft.com/office/drawing/2014/main" id="{1430833E-ED8F-2E49-8EB8-CF7425923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D9855-5565-514A-B04D-41F5A35F34B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414273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DBB82-650F-8444-A90E-76E212D9A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687FBC-E861-D94B-8F0D-10DED6B998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0115B7-1865-674E-871A-78B7DC700E46}"/>
              </a:ext>
            </a:extLst>
          </p:cNvPr>
          <p:cNvSpPr>
            <a:spLocks noGrp="1"/>
          </p:cNvSpPr>
          <p:nvPr>
            <p:ph type="dt" sz="half" idx="10"/>
          </p:nvPr>
        </p:nvSpPr>
        <p:spPr/>
        <p:txBody>
          <a:bodyPr/>
          <a:lstStyle/>
          <a:p>
            <a:fld id="{21210A0C-2601-4E42-BF4A-8E4CAF4E777E}" type="datetime1">
              <a:rPr lang="en-US" smtClean="0"/>
              <a:t>4/25/2019</a:t>
            </a:fld>
            <a:endParaRPr lang="en-US"/>
          </a:p>
        </p:txBody>
      </p:sp>
      <p:sp>
        <p:nvSpPr>
          <p:cNvPr id="5" name="Footer Placeholder 4">
            <a:extLst>
              <a:ext uri="{FF2B5EF4-FFF2-40B4-BE49-F238E27FC236}">
                <a16:creationId xmlns:a16="http://schemas.microsoft.com/office/drawing/2014/main" id="{1C014E96-5FAE-BE4C-966C-EC44900E7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FA1B3-0116-7349-BDCA-B379688D18E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8875254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6ECD0-2D66-3948-9358-88F8B257A2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1FC5F2-A671-7E4E-A2E3-7A1C6E73ED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232131-EC12-534F-80D1-272E6928F13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96494-18A2-7349-9D7F-118257F15B83}"/>
              </a:ext>
            </a:extLst>
          </p:cNvPr>
          <p:cNvSpPr>
            <a:spLocks noGrp="1"/>
          </p:cNvSpPr>
          <p:nvPr>
            <p:ph type="dt" sz="half" idx="10"/>
          </p:nvPr>
        </p:nvSpPr>
        <p:spPr/>
        <p:txBody>
          <a:bodyPr/>
          <a:lstStyle/>
          <a:p>
            <a:fld id="{575F2E34-6A78-814B-B81C-425DDA89FA62}" type="datetime1">
              <a:rPr lang="en-US" smtClean="0"/>
              <a:t>4/25/2019</a:t>
            </a:fld>
            <a:endParaRPr lang="en-US"/>
          </a:p>
        </p:txBody>
      </p:sp>
      <p:sp>
        <p:nvSpPr>
          <p:cNvPr id="6" name="Footer Placeholder 5">
            <a:extLst>
              <a:ext uri="{FF2B5EF4-FFF2-40B4-BE49-F238E27FC236}">
                <a16:creationId xmlns:a16="http://schemas.microsoft.com/office/drawing/2014/main" id="{126AB3F3-1403-B448-AB10-F1FE20000A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DD1B9D-364B-ED42-9A10-A907E0AC6E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2939447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63852-DC57-E04C-99A8-7B54A40694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04E325-0269-5042-8F4A-1020D93973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991412D-F5BB-EF4F-8334-DB8E808E85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3E7CA6-C875-B84D-88BE-C3861E87DC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6E927C0-9752-3242-B5CD-3F0565EEAD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BA5F3D-7BD5-7E4A-824F-72128E82B8CA}"/>
              </a:ext>
            </a:extLst>
          </p:cNvPr>
          <p:cNvSpPr>
            <a:spLocks noGrp="1"/>
          </p:cNvSpPr>
          <p:nvPr>
            <p:ph type="dt" sz="half" idx="10"/>
          </p:nvPr>
        </p:nvSpPr>
        <p:spPr/>
        <p:txBody>
          <a:bodyPr/>
          <a:lstStyle/>
          <a:p>
            <a:fld id="{3492BE58-B347-5642-BBCF-DF1C15F9AA0A}" type="datetime1">
              <a:rPr lang="en-US" smtClean="0"/>
              <a:t>4/25/2019</a:t>
            </a:fld>
            <a:endParaRPr lang="en-US"/>
          </a:p>
        </p:txBody>
      </p:sp>
      <p:sp>
        <p:nvSpPr>
          <p:cNvPr id="8" name="Footer Placeholder 7">
            <a:extLst>
              <a:ext uri="{FF2B5EF4-FFF2-40B4-BE49-F238E27FC236}">
                <a16:creationId xmlns:a16="http://schemas.microsoft.com/office/drawing/2014/main" id="{4FD099D1-3AF2-3F4E-97EE-8CCDFA0706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7901F1-AB98-D341-9269-12A433AB7FD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426745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E5C43-A7E4-7A49-872F-2E51B61D88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7CB87A-AA4D-E341-9250-8F4E8A98C998}"/>
              </a:ext>
            </a:extLst>
          </p:cNvPr>
          <p:cNvSpPr>
            <a:spLocks noGrp="1"/>
          </p:cNvSpPr>
          <p:nvPr>
            <p:ph type="dt" sz="half" idx="10"/>
          </p:nvPr>
        </p:nvSpPr>
        <p:spPr/>
        <p:txBody>
          <a:bodyPr/>
          <a:lstStyle/>
          <a:p>
            <a:fld id="{31F30807-AA90-4F44-9F9A-2C642BD318CB}" type="datetime1">
              <a:rPr lang="en-US" smtClean="0"/>
              <a:t>4/25/2019</a:t>
            </a:fld>
            <a:endParaRPr lang="en-US"/>
          </a:p>
        </p:txBody>
      </p:sp>
      <p:sp>
        <p:nvSpPr>
          <p:cNvPr id="4" name="Footer Placeholder 3">
            <a:extLst>
              <a:ext uri="{FF2B5EF4-FFF2-40B4-BE49-F238E27FC236}">
                <a16:creationId xmlns:a16="http://schemas.microsoft.com/office/drawing/2014/main" id="{2F051508-AD47-2540-84A7-8179056530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981D5A-F27D-BE4B-87AC-D6018E23B99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38703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6167FD-A645-3147-8CA1-407496001B59}"/>
              </a:ext>
            </a:extLst>
          </p:cNvPr>
          <p:cNvSpPr>
            <a:spLocks noGrp="1"/>
          </p:cNvSpPr>
          <p:nvPr>
            <p:ph type="dt" sz="half" idx="10"/>
          </p:nvPr>
        </p:nvSpPr>
        <p:spPr/>
        <p:txBody>
          <a:bodyPr/>
          <a:lstStyle/>
          <a:p>
            <a:fld id="{1843704B-5CFB-AB41-B054-A64A09B59A9F}" type="datetime1">
              <a:rPr lang="en-US" smtClean="0"/>
              <a:t>4/25/2019</a:t>
            </a:fld>
            <a:endParaRPr lang="en-US"/>
          </a:p>
        </p:txBody>
      </p:sp>
      <p:sp>
        <p:nvSpPr>
          <p:cNvPr id="3" name="Footer Placeholder 2">
            <a:extLst>
              <a:ext uri="{FF2B5EF4-FFF2-40B4-BE49-F238E27FC236}">
                <a16:creationId xmlns:a16="http://schemas.microsoft.com/office/drawing/2014/main" id="{7CB43459-2D90-8A42-AD19-C0B1EC8583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B0B2E9-B512-AD4B-A9EC-0BB76DD6F50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968724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F823-4412-6F42-AA8C-5B755AB021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3CC729-8CD1-2047-83FE-A93A58A76B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24A727-9BD3-1349-812F-645807193D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0EC7AD-B3EB-3D41-8F5E-269E6B2A6CF5}"/>
              </a:ext>
            </a:extLst>
          </p:cNvPr>
          <p:cNvSpPr>
            <a:spLocks noGrp="1"/>
          </p:cNvSpPr>
          <p:nvPr>
            <p:ph type="dt" sz="half" idx="10"/>
          </p:nvPr>
        </p:nvSpPr>
        <p:spPr/>
        <p:txBody>
          <a:bodyPr/>
          <a:lstStyle/>
          <a:p>
            <a:fld id="{98C41600-3BC1-6242-9E9B-F3663BA9032C}" type="datetime1">
              <a:rPr lang="en-US" smtClean="0"/>
              <a:t>4/25/2019</a:t>
            </a:fld>
            <a:endParaRPr lang="en-US"/>
          </a:p>
        </p:txBody>
      </p:sp>
      <p:sp>
        <p:nvSpPr>
          <p:cNvPr id="6" name="Footer Placeholder 5">
            <a:extLst>
              <a:ext uri="{FF2B5EF4-FFF2-40B4-BE49-F238E27FC236}">
                <a16:creationId xmlns:a16="http://schemas.microsoft.com/office/drawing/2014/main" id="{18D10E2A-501B-544C-A57E-BE452846D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DD4D60-E0A8-AD4B-BC61-887A0C4BA7A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051766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DCD0-4E2B-DB43-AEB1-F6D3DE8AFE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CB6224-1856-FB41-A4CF-DF2A0B5C6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550EED-734F-734C-ACB2-71394B4946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15D603-3185-DB4F-A10D-12972388C9A2}"/>
              </a:ext>
            </a:extLst>
          </p:cNvPr>
          <p:cNvSpPr>
            <a:spLocks noGrp="1"/>
          </p:cNvSpPr>
          <p:nvPr>
            <p:ph type="dt" sz="half" idx="10"/>
          </p:nvPr>
        </p:nvSpPr>
        <p:spPr/>
        <p:txBody>
          <a:bodyPr/>
          <a:lstStyle/>
          <a:p>
            <a:fld id="{80C0F584-6B79-C143-8938-204C6F2F8CBC}" type="datetime1">
              <a:rPr lang="en-US" smtClean="0"/>
              <a:t>4/25/2019</a:t>
            </a:fld>
            <a:endParaRPr lang="en-US"/>
          </a:p>
        </p:txBody>
      </p:sp>
      <p:sp>
        <p:nvSpPr>
          <p:cNvPr id="6" name="Footer Placeholder 5">
            <a:extLst>
              <a:ext uri="{FF2B5EF4-FFF2-40B4-BE49-F238E27FC236}">
                <a16:creationId xmlns:a16="http://schemas.microsoft.com/office/drawing/2014/main" id="{7AE606A4-982F-5245-AECE-D6B1023F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29AB63-3595-FD47-B53F-E530CEBB2D4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48176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87FA-223D-2247-BA4A-B15FF3D99F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2889FB-923B-3C4C-A264-8AA6EBA5797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FF99B9-3F66-354C-A547-6061BCE079A6}"/>
              </a:ext>
            </a:extLst>
          </p:cNvPr>
          <p:cNvSpPr>
            <a:spLocks noGrp="1"/>
          </p:cNvSpPr>
          <p:nvPr>
            <p:ph type="dt" sz="half" idx="10"/>
          </p:nvPr>
        </p:nvSpPr>
        <p:spPr/>
        <p:txBody>
          <a:bodyPr/>
          <a:lstStyle/>
          <a:p>
            <a:fld id="{71AD3E9E-748F-6048-AE9A-39C63B7BF76B}" type="datetime1">
              <a:rPr lang="en-US" smtClean="0"/>
              <a:t>4/25/2019</a:t>
            </a:fld>
            <a:endParaRPr lang="en-US"/>
          </a:p>
        </p:txBody>
      </p:sp>
      <p:sp>
        <p:nvSpPr>
          <p:cNvPr id="5" name="Footer Placeholder 4">
            <a:extLst>
              <a:ext uri="{FF2B5EF4-FFF2-40B4-BE49-F238E27FC236}">
                <a16:creationId xmlns:a16="http://schemas.microsoft.com/office/drawing/2014/main" id="{47B5FB7E-9ED8-6546-8D0C-CE4E08C7B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273ADE-2D98-524A-9B0C-4D0C772BA6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019380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A60CF9-E77D-A640-95BD-DA7CEC8A9B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F95814-0EED-8A4F-98ED-BC55B4E472F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400CC8-D43C-C84D-B0DF-34FEC07D319E}"/>
              </a:ext>
            </a:extLst>
          </p:cNvPr>
          <p:cNvSpPr>
            <a:spLocks noGrp="1"/>
          </p:cNvSpPr>
          <p:nvPr>
            <p:ph type="dt" sz="half" idx="10"/>
          </p:nvPr>
        </p:nvSpPr>
        <p:spPr/>
        <p:txBody>
          <a:bodyPr/>
          <a:lstStyle/>
          <a:p>
            <a:fld id="{9DE44904-EF37-DC4A-A0FE-3CB87704FCBC}" type="datetime1">
              <a:rPr lang="en-US" smtClean="0"/>
              <a:t>4/25/2019</a:t>
            </a:fld>
            <a:endParaRPr lang="en-US"/>
          </a:p>
        </p:txBody>
      </p:sp>
      <p:sp>
        <p:nvSpPr>
          <p:cNvPr id="5" name="Footer Placeholder 4">
            <a:extLst>
              <a:ext uri="{FF2B5EF4-FFF2-40B4-BE49-F238E27FC236}">
                <a16:creationId xmlns:a16="http://schemas.microsoft.com/office/drawing/2014/main" id="{9E1D590D-1BF1-D943-8794-A888D66776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E40F07-77AB-854C-8603-D93DAC393B0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85880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4/25/2019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4/25/2019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4/25/2019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4/25/2019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4/25/2019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4/25/2019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sldNum="0" hdr="0" ftr="0" dt="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23FA5D-9CAF-714F-AB2A-BE4EE5231E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4D3C97-7F1C-2A49-8E10-0EC7CD33CA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C4AF73-E8AC-3C43-8520-2677CF0F3F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626ED2-FC95-2D48-B30E-8E63605ABB54}" type="datetime1">
              <a:rPr lang="en-US" smtClean="0"/>
              <a:t>4/25/2019</a:t>
            </a:fld>
            <a:endParaRPr lang="en-US"/>
          </a:p>
        </p:txBody>
      </p:sp>
      <p:sp>
        <p:nvSpPr>
          <p:cNvPr id="5" name="Footer Placeholder 4">
            <a:extLst>
              <a:ext uri="{FF2B5EF4-FFF2-40B4-BE49-F238E27FC236}">
                <a16:creationId xmlns:a16="http://schemas.microsoft.com/office/drawing/2014/main" id="{99B712F1-1888-394F-8FF2-850AB922A6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7C2B51-6B1A-3545-8AB5-C2F0D51C1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FCE5F3-0296-3D48-A0F0-A60BF65F487B}" type="slidenum">
              <a:rPr lang="en-US" smtClean="0"/>
              <a:t>‹#›</a:t>
            </a:fld>
            <a:endParaRPr lang="en-US"/>
          </a:p>
        </p:txBody>
      </p:sp>
    </p:spTree>
    <p:extLst>
      <p:ext uri="{BB962C8B-B14F-4D97-AF65-F5344CB8AC3E}">
        <p14:creationId xmlns:p14="http://schemas.microsoft.com/office/powerpoint/2010/main" val="394076662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a:t>
            </a:r>
            <a:r>
              <a:rPr lang="en-US" dirty="0" smtClean="0"/>
              <a:t>04/25/2019</a:t>
            </a:r>
            <a:endParaRPr lang="en-US" dirty="0"/>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a:t>
            </a:r>
            <a:r>
              <a:rPr lang="en-US" dirty="0" smtClean="0"/>
              <a:t>25: </a:t>
            </a:r>
            <a:r>
              <a:rPr lang="en-US" dirty="0"/>
              <a:t>Introduction to Computer Programming Course - CS1010</a:t>
            </a:r>
          </a:p>
        </p:txBody>
      </p:sp>
    </p:spTree>
    <p:extLst>
      <p:ext uri="{BB962C8B-B14F-4D97-AF65-F5344CB8AC3E}">
        <p14:creationId xmlns:p14="http://schemas.microsoft.com/office/powerpoint/2010/main" val="1011807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3</a:t>
            </a:r>
            <a:endParaRPr lang="en-US" b="1" dirty="0"/>
          </a:p>
        </p:txBody>
      </p:sp>
      <p:sp>
        <p:nvSpPr>
          <p:cNvPr id="3" name="Content Placeholder 2"/>
          <p:cNvSpPr>
            <a:spLocks noGrp="1"/>
          </p:cNvSpPr>
          <p:nvPr>
            <p:ph idx="1"/>
          </p:nvPr>
        </p:nvSpPr>
        <p:spPr/>
        <p:txBody>
          <a:bodyPr/>
          <a:lstStyle/>
          <a:p>
            <a:pPr marL="0" indent="0">
              <a:buNone/>
            </a:pPr>
            <a:r>
              <a:rPr lang="en-US" dirty="0" smtClean="0"/>
              <a:t>Example 1</a:t>
            </a:r>
          </a:p>
          <a:p>
            <a:pPr marL="0" indent="0">
              <a:buNone/>
            </a:pPr>
            <a:r>
              <a:rPr lang="da-DK" dirty="0"/>
              <a:t>set_x = set(["a", "b","c"])</a:t>
            </a:r>
          </a:p>
          <a:p>
            <a:pPr marL="0" indent="0">
              <a:buNone/>
            </a:pPr>
            <a:r>
              <a:rPr lang="da-DK" dirty="0"/>
              <a:t>set_y = set(["b", "d","f"])</a:t>
            </a:r>
          </a:p>
          <a:p>
            <a:pPr marL="0" indent="0">
              <a:buNone/>
            </a:pPr>
            <a:r>
              <a:rPr lang="da-DK" dirty="0"/>
              <a:t>set_c = set_x ^ set_y</a:t>
            </a:r>
          </a:p>
          <a:p>
            <a:pPr marL="0" indent="0">
              <a:buNone/>
            </a:pPr>
            <a:r>
              <a:rPr lang="da-DK" dirty="0"/>
              <a:t>print(set_c</a:t>
            </a:r>
            <a:r>
              <a:rPr lang="da-DK" dirty="0" smtClean="0"/>
              <a:t>)</a:t>
            </a:r>
          </a:p>
          <a:p>
            <a:pPr marL="0" indent="0">
              <a:buNone/>
            </a:pPr>
            <a:r>
              <a:rPr lang="da-DK" b="1" dirty="0" smtClean="0"/>
              <a:t>The code above prints/returns the set {b}.</a:t>
            </a:r>
            <a:endParaRPr lang="en-US" b="1" dirty="0"/>
          </a:p>
        </p:txBody>
      </p:sp>
    </p:spTree>
    <p:extLst>
      <p:ext uri="{BB962C8B-B14F-4D97-AF65-F5344CB8AC3E}">
        <p14:creationId xmlns:p14="http://schemas.microsoft.com/office/powerpoint/2010/main" val="14221914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3</a:t>
            </a:r>
            <a:endParaRPr lang="en-US" b="1" dirty="0"/>
          </a:p>
        </p:txBody>
      </p:sp>
      <p:sp>
        <p:nvSpPr>
          <p:cNvPr id="3" name="Content Placeholder 2"/>
          <p:cNvSpPr>
            <a:spLocks noGrp="1"/>
          </p:cNvSpPr>
          <p:nvPr>
            <p:ph idx="1"/>
          </p:nvPr>
        </p:nvSpPr>
        <p:spPr/>
        <p:txBody>
          <a:bodyPr/>
          <a:lstStyle/>
          <a:p>
            <a:r>
              <a:rPr lang="en-US" dirty="0" smtClean="0"/>
              <a:t>Example 2:</a:t>
            </a:r>
          </a:p>
          <a:p>
            <a:pPr marL="0" indent="0">
              <a:buNone/>
            </a:pPr>
            <a:r>
              <a:rPr lang="en-US" dirty="0"/>
              <a:t>list1=[1,2,3,4,5,6,6,6]</a:t>
            </a:r>
          </a:p>
          <a:p>
            <a:pPr marL="0" indent="0">
              <a:buNone/>
            </a:pPr>
            <a:r>
              <a:rPr lang="en-US" dirty="0"/>
              <a:t>new=set(list1</a:t>
            </a:r>
            <a:r>
              <a:rPr lang="en-US" dirty="0" smtClean="0"/>
              <a:t>)</a:t>
            </a:r>
            <a:endParaRPr lang="en-US" dirty="0"/>
          </a:p>
          <a:p>
            <a:pPr marL="0" indent="0">
              <a:buNone/>
            </a:pPr>
            <a:r>
              <a:rPr lang="en-US" dirty="0"/>
              <a:t>print(sum(new)/</a:t>
            </a:r>
            <a:r>
              <a:rPr lang="en-US" dirty="0" err="1"/>
              <a:t>len</a:t>
            </a:r>
            <a:r>
              <a:rPr lang="en-US" dirty="0"/>
              <a:t>(new</a:t>
            </a:r>
            <a:r>
              <a:rPr lang="en-US" dirty="0" smtClean="0"/>
              <a:t>))</a:t>
            </a:r>
          </a:p>
          <a:p>
            <a:pPr marL="0" indent="0">
              <a:buNone/>
            </a:pPr>
            <a:r>
              <a:rPr lang="en-US" b="1" dirty="0" smtClean="0"/>
              <a:t>The code above returns the average of all numbers in list1.</a:t>
            </a:r>
            <a:endParaRPr lang="en-US" b="1" dirty="0"/>
          </a:p>
        </p:txBody>
      </p:sp>
    </p:spTree>
    <p:extLst>
      <p:ext uri="{BB962C8B-B14F-4D97-AF65-F5344CB8AC3E}">
        <p14:creationId xmlns:p14="http://schemas.microsoft.com/office/powerpoint/2010/main" val="17728137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4: </a:t>
            </a:r>
            <a:r>
              <a:rPr lang="en-US" b="1" dirty="0"/>
              <a:t>15 </a:t>
            </a:r>
            <a:r>
              <a:rPr lang="en-US" b="1" dirty="0" smtClean="0"/>
              <a:t>points- </a:t>
            </a:r>
            <a:r>
              <a:rPr lang="en-US" b="1" dirty="0"/>
              <a:t>3 points each</a:t>
            </a:r>
          </a:p>
        </p:txBody>
      </p:sp>
      <p:sp>
        <p:nvSpPr>
          <p:cNvPr id="3" name="Content Placeholder 2"/>
          <p:cNvSpPr>
            <a:spLocks noGrp="1"/>
          </p:cNvSpPr>
          <p:nvPr>
            <p:ph idx="1"/>
          </p:nvPr>
        </p:nvSpPr>
        <p:spPr/>
        <p:txBody>
          <a:bodyPr/>
          <a:lstStyle/>
          <a:p>
            <a:r>
              <a:rPr lang="en-US" dirty="0" smtClean="0"/>
              <a:t>Find the error in the code provided</a:t>
            </a:r>
          </a:p>
          <a:p>
            <a:r>
              <a:rPr lang="en-US" dirty="0" smtClean="0"/>
              <a:t>Error must be something that prevents the program from running.</a:t>
            </a:r>
          </a:p>
          <a:p>
            <a:r>
              <a:rPr lang="en-US" dirty="0" smtClean="0"/>
              <a:t>We are not looking for any logical errors because there is no problem you are solving here.</a:t>
            </a:r>
            <a:endParaRPr lang="en-US" dirty="0"/>
          </a:p>
        </p:txBody>
      </p:sp>
    </p:spTree>
    <p:extLst>
      <p:ext uri="{BB962C8B-B14F-4D97-AF65-F5344CB8AC3E}">
        <p14:creationId xmlns:p14="http://schemas.microsoft.com/office/powerpoint/2010/main" val="12442264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4</a:t>
            </a:r>
            <a:endParaRPr lang="en-US" b="1" dirty="0"/>
          </a:p>
        </p:txBody>
      </p:sp>
      <p:sp>
        <p:nvSpPr>
          <p:cNvPr id="3" name="Content Placeholder 2"/>
          <p:cNvSpPr>
            <a:spLocks noGrp="1"/>
          </p:cNvSpPr>
          <p:nvPr>
            <p:ph idx="1"/>
          </p:nvPr>
        </p:nvSpPr>
        <p:spPr/>
        <p:txBody>
          <a:bodyPr/>
          <a:lstStyle/>
          <a:p>
            <a:r>
              <a:rPr lang="en-US" dirty="0" smtClean="0"/>
              <a:t>Example 1:</a:t>
            </a:r>
          </a:p>
          <a:p>
            <a:r>
              <a:rPr lang="en-US" dirty="0"/>
              <a:t>M</a:t>
            </a:r>
            <a:r>
              <a:rPr lang="en-US" dirty="0" smtClean="0"/>
              <a:t> </a:t>
            </a:r>
            <a:r>
              <a:rPr lang="en-US" dirty="0"/>
              <a:t>= </a:t>
            </a:r>
            <a:r>
              <a:rPr lang="en-US" dirty="0" smtClean="0"/>
              <a:t>[‘a’, ‘b’, ‘c’]  </a:t>
            </a:r>
            <a:endParaRPr lang="en-US" dirty="0"/>
          </a:p>
          <a:p>
            <a:r>
              <a:rPr lang="en-US" dirty="0"/>
              <a:t>print ("Element = </a:t>
            </a:r>
            <a:r>
              <a:rPr lang="en-US" dirty="0" smtClean="0"/>
              <a:t>“,(M[3]))</a:t>
            </a:r>
          </a:p>
          <a:p>
            <a:pPr marL="0" indent="0">
              <a:buNone/>
            </a:pPr>
            <a:endParaRPr lang="en-US" dirty="0"/>
          </a:p>
          <a:p>
            <a:r>
              <a:rPr lang="en-US" dirty="0" smtClean="0"/>
              <a:t>Example 2:</a:t>
            </a:r>
          </a:p>
          <a:p>
            <a:r>
              <a:rPr lang="en-US" dirty="0" smtClean="0"/>
              <a:t>A={1,2,3}</a:t>
            </a:r>
          </a:p>
          <a:p>
            <a:r>
              <a:rPr lang="en-US" dirty="0" smtClean="0"/>
              <a:t>B={3,4,5}</a:t>
            </a:r>
          </a:p>
          <a:p>
            <a:r>
              <a:rPr lang="en-US" dirty="0" smtClean="0"/>
              <a:t>A^^B</a:t>
            </a:r>
            <a:endParaRPr lang="en-US" dirty="0"/>
          </a:p>
        </p:txBody>
      </p:sp>
    </p:spTree>
    <p:extLst>
      <p:ext uri="{BB962C8B-B14F-4D97-AF65-F5344CB8AC3E}">
        <p14:creationId xmlns:p14="http://schemas.microsoft.com/office/powerpoint/2010/main" val="40140121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5: </a:t>
            </a:r>
            <a:r>
              <a:rPr lang="en-US" b="1" dirty="0"/>
              <a:t>10 </a:t>
            </a:r>
            <a:r>
              <a:rPr lang="en-US" b="1" dirty="0" smtClean="0"/>
              <a:t>points- </a:t>
            </a:r>
            <a:r>
              <a:rPr lang="en-US" b="1" dirty="0"/>
              <a:t>2 points each</a:t>
            </a:r>
          </a:p>
        </p:txBody>
      </p:sp>
      <p:sp>
        <p:nvSpPr>
          <p:cNvPr id="3" name="Content Placeholder 2"/>
          <p:cNvSpPr>
            <a:spLocks noGrp="1"/>
          </p:cNvSpPr>
          <p:nvPr>
            <p:ph idx="1"/>
          </p:nvPr>
        </p:nvSpPr>
        <p:spPr/>
        <p:txBody>
          <a:bodyPr/>
          <a:lstStyle/>
          <a:p>
            <a:r>
              <a:rPr lang="en-US" dirty="0"/>
              <a:t>Write a </a:t>
            </a:r>
            <a:r>
              <a:rPr lang="en-US" b="1" dirty="0"/>
              <a:t>single </a:t>
            </a:r>
            <a:r>
              <a:rPr lang="en-US" b="1" dirty="0" smtClean="0"/>
              <a:t>line (or at most 2 lines)</a:t>
            </a:r>
            <a:r>
              <a:rPr lang="en-US" dirty="0" smtClean="0"/>
              <a:t> </a:t>
            </a:r>
            <a:r>
              <a:rPr lang="en-US" dirty="0"/>
              <a:t>of code to accomplish </a:t>
            </a:r>
            <a:r>
              <a:rPr lang="en-US" dirty="0" smtClean="0"/>
              <a:t>the given task.</a:t>
            </a:r>
          </a:p>
          <a:p>
            <a:r>
              <a:rPr lang="en-US" dirty="0" smtClean="0"/>
              <a:t>Dictionary Operations</a:t>
            </a:r>
          </a:p>
          <a:p>
            <a:r>
              <a:rPr lang="en-US" dirty="0" smtClean="0"/>
              <a:t>Example:</a:t>
            </a:r>
          </a:p>
          <a:p>
            <a:pPr lvl="1"/>
            <a:r>
              <a:rPr lang="en-US" dirty="0" err="1"/>
              <a:t>key_value</a:t>
            </a:r>
            <a:r>
              <a:rPr lang="en-US" dirty="0"/>
              <a:t> ={} </a:t>
            </a:r>
            <a:endParaRPr lang="en-US" dirty="0" smtClean="0"/>
          </a:p>
          <a:p>
            <a:pPr lvl="1"/>
            <a:r>
              <a:rPr lang="en-US" dirty="0" smtClean="0"/>
              <a:t>Add a key=2 with value 5 to </a:t>
            </a:r>
            <a:r>
              <a:rPr lang="en-US" dirty="0" err="1" smtClean="0"/>
              <a:t>key_value</a:t>
            </a:r>
            <a:endParaRPr lang="en-US" dirty="0" smtClean="0"/>
          </a:p>
          <a:p>
            <a:pPr lvl="1"/>
            <a:r>
              <a:rPr lang="en-US" dirty="0" smtClean="0"/>
              <a:t>Answer: </a:t>
            </a:r>
            <a:r>
              <a:rPr lang="en-US" dirty="0" err="1"/>
              <a:t>key_value</a:t>
            </a:r>
            <a:r>
              <a:rPr lang="en-US" dirty="0"/>
              <a:t>[2] = </a:t>
            </a:r>
            <a:r>
              <a:rPr lang="en-US" dirty="0" smtClean="0"/>
              <a:t>5</a:t>
            </a:r>
          </a:p>
          <a:p>
            <a:r>
              <a:rPr lang="en-US" dirty="0" smtClean="0"/>
              <a:t>More examples can include other dictionary operations (covered in class only)</a:t>
            </a:r>
            <a:endParaRPr lang="en-US" dirty="0"/>
          </a:p>
        </p:txBody>
      </p:sp>
    </p:spTree>
    <p:extLst>
      <p:ext uri="{BB962C8B-B14F-4D97-AF65-F5344CB8AC3E}">
        <p14:creationId xmlns:p14="http://schemas.microsoft.com/office/powerpoint/2010/main" val="4258271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6: 5 points</a:t>
            </a:r>
            <a:endParaRPr lang="en-US" b="1" dirty="0"/>
          </a:p>
        </p:txBody>
      </p:sp>
      <p:sp>
        <p:nvSpPr>
          <p:cNvPr id="3" name="Content Placeholder 2"/>
          <p:cNvSpPr>
            <a:spLocks noGrp="1"/>
          </p:cNvSpPr>
          <p:nvPr>
            <p:ph idx="1"/>
          </p:nvPr>
        </p:nvSpPr>
        <p:spPr/>
        <p:txBody>
          <a:bodyPr/>
          <a:lstStyle/>
          <a:p>
            <a:r>
              <a:rPr lang="en-US" dirty="0" smtClean="0"/>
              <a:t>Write some code for a given problem along with its algorithm.</a:t>
            </a:r>
          </a:p>
          <a:p>
            <a:r>
              <a:rPr lang="en-US" dirty="0" smtClean="0"/>
              <a:t>Code is worth 2 points and algorithm is worth 3 points.</a:t>
            </a:r>
          </a:p>
          <a:p>
            <a:r>
              <a:rPr lang="en-US" dirty="0" smtClean="0"/>
              <a:t>For the algorithm write a detailed list of steps required to accomplish the task. (See Lecture 24)</a:t>
            </a:r>
          </a:p>
          <a:p>
            <a:r>
              <a:rPr lang="en-US" dirty="0" smtClean="0"/>
              <a:t>You can use a Flowchart as well but make sure to correctly know the symbols.</a:t>
            </a:r>
            <a:endParaRPr lang="en-US" dirty="0"/>
          </a:p>
        </p:txBody>
      </p:sp>
    </p:spTree>
    <p:extLst>
      <p:ext uri="{BB962C8B-B14F-4D97-AF65-F5344CB8AC3E}">
        <p14:creationId xmlns:p14="http://schemas.microsoft.com/office/powerpoint/2010/main" val="2349987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6: Example</a:t>
            </a:r>
            <a:endParaRPr lang="en-US" b="1" dirty="0"/>
          </a:p>
        </p:txBody>
      </p:sp>
      <p:sp>
        <p:nvSpPr>
          <p:cNvPr id="3" name="Content Placeholder 2"/>
          <p:cNvSpPr>
            <a:spLocks noGrp="1"/>
          </p:cNvSpPr>
          <p:nvPr>
            <p:ph idx="1"/>
          </p:nvPr>
        </p:nvSpPr>
        <p:spPr/>
        <p:txBody>
          <a:bodyPr/>
          <a:lstStyle/>
          <a:p>
            <a:r>
              <a:rPr lang="en-US" dirty="0" smtClean="0"/>
              <a:t>Given a list L and an integer m. Find the index of the first occurrence of the integer in the list. If the integer is not in the list print the list.</a:t>
            </a:r>
          </a:p>
          <a:p>
            <a:r>
              <a:rPr lang="en-US" dirty="0" smtClean="0"/>
              <a:t>Solution:</a:t>
            </a:r>
          </a:p>
          <a:p>
            <a:r>
              <a:rPr lang="en-US" dirty="0" smtClean="0"/>
              <a:t>Algorithm:</a:t>
            </a:r>
          </a:p>
          <a:p>
            <a:pPr marL="514350" indent="-514350">
              <a:buFont typeface="+mj-lt"/>
              <a:buAutoNum type="arabicPeriod"/>
            </a:pPr>
            <a:r>
              <a:rPr lang="en-US" dirty="0" smtClean="0"/>
              <a:t>If L is not in M then return L</a:t>
            </a:r>
          </a:p>
          <a:p>
            <a:pPr marL="514350" indent="-514350">
              <a:buFont typeface="+mj-lt"/>
              <a:buAutoNum type="arabicPeriod"/>
            </a:pPr>
            <a:r>
              <a:rPr lang="en-US" dirty="0" smtClean="0"/>
              <a:t>If M is in L then loop through each element until a match is found.</a:t>
            </a:r>
          </a:p>
          <a:p>
            <a:pPr marL="514350" indent="-514350">
              <a:buFont typeface="+mj-lt"/>
              <a:buAutoNum type="arabicPeriod"/>
            </a:pPr>
            <a:r>
              <a:rPr lang="en-US" dirty="0" smtClean="0"/>
              <a:t>As soon as the match is found save the index corresponding to the match</a:t>
            </a:r>
          </a:p>
          <a:p>
            <a:pPr marL="514350" indent="-514350">
              <a:buFont typeface="+mj-lt"/>
              <a:buAutoNum type="arabicPeriod"/>
            </a:pPr>
            <a:r>
              <a:rPr lang="en-US" dirty="0" smtClean="0"/>
              <a:t>Return the index</a:t>
            </a:r>
            <a:endParaRPr lang="en-US" dirty="0"/>
          </a:p>
        </p:txBody>
      </p:sp>
    </p:spTree>
    <p:extLst>
      <p:ext uri="{BB962C8B-B14F-4D97-AF65-F5344CB8AC3E}">
        <p14:creationId xmlns:p14="http://schemas.microsoft.com/office/powerpoint/2010/main" val="34553800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7: </a:t>
            </a:r>
            <a:r>
              <a:rPr lang="en-US" b="1" dirty="0"/>
              <a:t>10 points- 2 points each</a:t>
            </a:r>
          </a:p>
        </p:txBody>
      </p:sp>
      <p:sp>
        <p:nvSpPr>
          <p:cNvPr id="3" name="Content Placeholder 2"/>
          <p:cNvSpPr>
            <a:spLocks noGrp="1"/>
          </p:cNvSpPr>
          <p:nvPr>
            <p:ph sz="half" idx="1"/>
          </p:nvPr>
        </p:nvSpPr>
        <p:spPr/>
        <p:txBody>
          <a:bodyPr/>
          <a:lstStyle/>
          <a:p>
            <a:r>
              <a:rPr lang="en-US" dirty="0"/>
              <a:t>Select the output of each code from the options </a:t>
            </a:r>
            <a:r>
              <a:rPr lang="en-US" dirty="0" smtClean="0"/>
              <a:t>given.</a:t>
            </a:r>
          </a:p>
          <a:p>
            <a:pPr marL="0" indent="0">
              <a:buNone/>
            </a:pPr>
            <a:r>
              <a:rPr lang="en-US" dirty="0" smtClean="0"/>
              <a:t>Example 1 </a:t>
            </a:r>
          </a:p>
          <a:p>
            <a:pPr marL="0" indent="0">
              <a:buNone/>
            </a:pPr>
            <a:r>
              <a:rPr lang="en-US" dirty="0" err="1"/>
              <a:t>arr</a:t>
            </a:r>
            <a:r>
              <a:rPr lang="en-US" dirty="0"/>
              <a:t> = [1, 2, 3, 4, 5, 6]</a:t>
            </a:r>
          </a:p>
          <a:p>
            <a:pPr marL="0" indent="0">
              <a:buNone/>
            </a:pPr>
            <a:r>
              <a:rPr lang="en-US" dirty="0"/>
              <a:t>for </a:t>
            </a:r>
            <a:r>
              <a:rPr lang="en-US" dirty="0" err="1"/>
              <a:t>i</a:t>
            </a:r>
            <a:r>
              <a:rPr lang="en-US" dirty="0"/>
              <a:t> in range(1, 6):</a:t>
            </a:r>
          </a:p>
          <a:p>
            <a:pPr marL="0" indent="0">
              <a:buNone/>
            </a:pPr>
            <a:r>
              <a:rPr lang="en-US" dirty="0"/>
              <a:t>    </a:t>
            </a:r>
            <a:r>
              <a:rPr lang="en-US" dirty="0" err="1"/>
              <a:t>arr</a:t>
            </a:r>
            <a:r>
              <a:rPr lang="en-US" dirty="0"/>
              <a:t>[</a:t>
            </a:r>
            <a:r>
              <a:rPr lang="en-US" dirty="0" err="1"/>
              <a:t>i</a:t>
            </a:r>
            <a:r>
              <a:rPr lang="en-US" dirty="0"/>
              <a:t> - 1] = </a:t>
            </a:r>
            <a:r>
              <a:rPr lang="en-US" dirty="0" err="1"/>
              <a:t>arr</a:t>
            </a:r>
            <a:r>
              <a:rPr lang="en-US" dirty="0"/>
              <a:t>[</a:t>
            </a:r>
            <a:r>
              <a:rPr lang="en-US" dirty="0" err="1"/>
              <a:t>i</a:t>
            </a:r>
            <a:r>
              <a:rPr lang="en-US" dirty="0"/>
              <a:t>]</a:t>
            </a:r>
          </a:p>
          <a:p>
            <a:pPr marL="0" indent="0">
              <a:buNone/>
            </a:pPr>
            <a:r>
              <a:rPr lang="en-US" dirty="0"/>
              <a:t>for </a:t>
            </a:r>
            <a:r>
              <a:rPr lang="en-US" dirty="0" err="1"/>
              <a:t>i</a:t>
            </a:r>
            <a:r>
              <a:rPr lang="en-US" dirty="0"/>
              <a:t> in range(0, 6): </a:t>
            </a:r>
          </a:p>
          <a:p>
            <a:pPr marL="0" indent="0">
              <a:buNone/>
            </a:pPr>
            <a:r>
              <a:rPr lang="en-US" dirty="0"/>
              <a:t>    print(</a:t>
            </a:r>
            <a:r>
              <a:rPr lang="en-US" dirty="0" err="1"/>
              <a:t>arr</a:t>
            </a:r>
            <a:r>
              <a:rPr lang="en-US" dirty="0"/>
              <a:t>[</a:t>
            </a:r>
            <a:r>
              <a:rPr lang="en-US" dirty="0" err="1"/>
              <a:t>i</a:t>
            </a:r>
            <a:r>
              <a:rPr lang="en-US" dirty="0"/>
              <a:t>], end = " ")</a:t>
            </a:r>
          </a:p>
          <a:p>
            <a:endParaRPr lang="en-US" dirty="0"/>
          </a:p>
        </p:txBody>
      </p:sp>
      <p:sp>
        <p:nvSpPr>
          <p:cNvPr id="4" name="Content Placeholder 3"/>
          <p:cNvSpPr>
            <a:spLocks noGrp="1"/>
          </p:cNvSpPr>
          <p:nvPr>
            <p:ph sz="half" idx="2"/>
          </p:nvPr>
        </p:nvSpPr>
        <p:spPr/>
        <p:txBody>
          <a:bodyPr/>
          <a:lstStyle/>
          <a:p>
            <a:r>
              <a:rPr lang="en-US" b="1" dirty="0"/>
              <a:t>A.</a:t>
            </a:r>
            <a:r>
              <a:rPr lang="en-US" dirty="0"/>
              <a:t> 1 2 3 4 5 6</a:t>
            </a:r>
            <a:br>
              <a:rPr lang="en-US" dirty="0"/>
            </a:br>
            <a:r>
              <a:rPr lang="en-US" b="1" dirty="0"/>
              <a:t>B.</a:t>
            </a:r>
            <a:r>
              <a:rPr lang="en-US" dirty="0"/>
              <a:t> 2 3 4 5 6 1</a:t>
            </a:r>
            <a:br>
              <a:rPr lang="en-US" dirty="0"/>
            </a:br>
            <a:r>
              <a:rPr lang="en-US" b="1" dirty="0"/>
              <a:t>C.</a:t>
            </a:r>
            <a:r>
              <a:rPr lang="en-US" dirty="0"/>
              <a:t> 1 1 2 3 4 5 </a:t>
            </a:r>
            <a:br>
              <a:rPr lang="en-US" dirty="0"/>
            </a:br>
            <a:r>
              <a:rPr lang="en-US" b="1" dirty="0"/>
              <a:t>D.</a:t>
            </a:r>
            <a:r>
              <a:rPr lang="en-US" dirty="0"/>
              <a:t> 2 3 4 5 6 6</a:t>
            </a:r>
          </a:p>
        </p:txBody>
      </p:sp>
    </p:spTree>
    <p:extLst>
      <p:ext uri="{BB962C8B-B14F-4D97-AF65-F5344CB8AC3E}">
        <p14:creationId xmlns:p14="http://schemas.microsoft.com/office/powerpoint/2010/main" val="9578896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538124"/>
          </a:xfrm>
        </p:spPr>
        <p:txBody>
          <a:bodyPr>
            <a:normAutofit fontScale="90000"/>
          </a:bodyPr>
          <a:lstStyle/>
          <a:p>
            <a:r>
              <a:rPr lang="en-US" b="1" dirty="0" smtClean="0"/>
              <a:t>Question 7: Example 2</a:t>
            </a:r>
            <a:endParaRPr lang="en-US" b="1" dirty="0"/>
          </a:p>
        </p:txBody>
      </p:sp>
      <p:sp>
        <p:nvSpPr>
          <p:cNvPr id="3" name="Content Placeholder 2"/>
          <p:cNvSpPr>
            <a:spLocks noGrp="1"/>
          </p:cNvSpPr>
          <p:nvPr>
            <p:ph sz="half" idx="1"/>
          </p:nvPr>
        </p:nvSpPr>
        <p:spPr>
          <a:xfrm>
            <a:off x="838200" y="1338146"/>
            <a:ext cx="5181600" cy="4838817"/>
          </a:xfrm>
        </p:spPr>
        <p:txBody>
          <a:bodyPr>
            <a:normAutofit fontScale="70000" lnSpcReduction="20000"/>
          </a:bodyPr>
          <a:lstStyle/>
          <a:p>
            <a:pPr marL="0" indent="0">
              <a:buNone/>
            </a:pPr>
            <a:r>
              <a:rPr lang="en-US" dirty="0"/>
              <a:t>fruit_list1 = ['Apple', 'Berry', 'Cherry', 'Papaya']</a:t>
            </a:r>
          </a:p>
          <a:p>
            <a:pPr marL="0" indent="0">
              <a:buNone/>
            </a:pPr>
            <a:r>
              <a:rPr lang="en-US" dirty="0"/>
              <a:t>fruit_list2 = fruit_list1</a:t>
            </a:r>
          </a:p>
          <a:p>
            <a:pPr marL="0" indent="0">
              <a:buNone/>
            </a:pPr>
            <a:r>
              <a:rPr lang="en-US" dirty="0"/>
              <a:t>fruit_list3 = fruit_list1</a:t>
            </a:r>
            <a:r>
              <a:rPr lang="en-US" dirty="0" smtClean="0"/>
              <a:t>[:]</a:t>
            </a:r>
            <a:endParaRPr lang="en-US" dirty="0"/>
          </a:p>
          <a:p>
            <a:pPr marL="0" indent="0">
              <a:buNone/>
            </a:pPr>
            <a:r>
              <a:rPr lang="en-US" dirty="0"/>
              <a:t>fruit_list2[0] = 'Guava'</a:t>
            </a:r>
          </a:p>
          <a:p>
            <a:pPr marL="0" indent="0">
              <a:buNone/>
            </a:pPr>
            <a:r>
              <a:rPr lang="en-US" dirty="0"/>
              <a:t>fruit_list3[1] = 'Kiwi</a:t>
            </a:r>
            <a:r>
              <a:rPr lang="en-US" dirty="0" smtClean="0"/>
              <a:t>'</a:t>
            </a:r>
            <a:endParaRPr lang="en-US" dirty="0"/>
          </a:p>
          <a:p>
            <a:pPr marL="0" indent="0">
              <a:buNone/>
            </a:pPr>
            <a:r>
              <a:rPr lang="en-US" dirty="0"/>
              <a:t>sum = 0</a:t>
            </a:r>
          </a:p>
          <a:p>
            <a:pPr marL="0" indent="0">
              <a:buNone/>
            </a:pPr>
            <a:r>
              <a:rPr lang="en-US" dirty="0"/>
              <a:t>for ls in (fruit_list1, fruit_list2, fruit_list3):</a:t>
            </a:r>
          </a:p>
          <a:p>
            <a:pPr marL="0" indent="0">
              <a:buNone/>
            </a:pPr>
            <a:r>
              <a:rPr lang="en-US" dirty="0"/>
              <a:t>    if ls[0] == 'Guava':</a:t>
            </a:r>
          </a:p>
          <a:p>
            <a:pPr marL="0" indent="0">
              <a:buNone/>
            </a:pPr>
            <a:r>
              <a:rPr lang="en-US" dirty="0"/>
              <a:t>        sum += 1</a:t>
            </a:r>
          </a:p>
          <a:p>
            <a:pPr marL="0" indent="0">
              <a:buNone/>
            </a:pPr>
            <a:r>
              <a:rPr lang="en-US" dirty="0"/>
              <a:t>    if ls[1] == 'Kiwi':</a:t>
            </a:r>
          </a:p>
          <a:p>
            <a:pPr marL="0" indent="0">
              <a:buNone/>
            </a:pPr>
            <a:r>
              <a:rPr lang="en-US" dirty="0"/>
              <a:t>        sum += 20</a:t>
            </a:r>
          </a:p>
          <a:p>
            <a:pPr marL="0" indent="0">
              <a:buNone/>
            </a:pPr>
            <a:endParaRPr lang="en-US" dirty="0"/>
          </a:p>
          <a:p>
            <a:pPr marL="0" indent="0">
              <a:buNone/>
            </a:pPr>
            <a:r>
              <a:rPr lang="en-US" dirty="0"/>
              <a:t>print (sum)</a:t>
            </a:r>
          </a:p>
        </p:txBody>
      </p:sp>
      <p:sp>
        <p:nvSpPr>
          <p:cNvPr id="4" name="Content Placeholder 3"/>
          <p:cNvSpPr>
            <a:spLocks noGrp="1"/>
          </p:cNvSpPr>
          <p:nvPr>
            <p:ph sz="half" idx="2"/>
          </p:nvPr>
        </p:nvSpPr>
        <p:spPr>
          <a:xfrm>
            <a:off x="6172200" y="1282390"/>
            <a:ext cx="5181600" cy="4894573"/>
          </a:xfrm>
        </p:spPr>
        <p:txBody>
          <a:bodyPr>
            <a:normAutofit fontScale="70000" lnSpcReduction="20000"/>
          </a:bodyPr>
          <a:lstStyle/>
          <a:p>
            <a:pPr marL="0" indent="0">
              <a:buNone/>
            </a:pPr>
            <a:r>
              <a:rPr lang="en-US" b="1" dirty="0"/>
              <a:t>A.</a:t>
            </a:r>
            <a:r>
              <a:rPr lang="en-US" dirty="0"/>
              <a:t> </a:t>
            </a:r>
            <a:r>
              <a:rPr lang="en-US" dirty="0" smtClean="0"/>
              <a:t>22</a:t>
            </a:r>
          </a:p>
          <a:p>
            <a:pPr marL="0" indent="0">
              <a:buNone/>
            </a:pPr>
            <a:r>
              <a:rPr lang="en-US" dirty="0"/>
              <a:t/>
            </a:r>
            <a:br>
              <a:rPr lang="en-US" dirty="0"/>
            </a:br>
            <a:r>
              <a:rPr lang="en-US" b="1" dirty="0"/>
              <a:t>B.</a:t>
            </a:r>
            <a:r>
              <a:rPr lang="en-US" dirty="0"/>
              <a:t> </a:t>
            </a:r>
            <a:r>
              <a:rPr lang="en-US" dirty="0" smtClean="0"/>
              <a:t>21</a:t>
            </a:r>
          </a:p>
          <a:p>
            <a:pPr marL="0" indent="0">
              <a:buNone/>
            </a:pPr>
            <a:r>
              <a:rPr lang="en-US" dirty="0"/>
              <a:t/>
            </a:r>
            <a:br>
              <a:rPr lang="en-US" dirty="0"/>
            </a:br>
            <a:r>
              <a:rPr lang="en-US" b="1" dirty="0"/>
              <a:t>C.</a:t>
            </a:r>
            <a:r>
              <a:rPr lang="en-US" dirty="0"/>
              <a:t> </a:t>
            </a:r>
            <a:r>
              <a:rPr lang="en-US" dirty="0" smtClean="0"/>
              <a:t>0</a:t>
            </a:r>
          </a:p>
          <a:p>
            <a:pPr marL="0" indent="0">
              <a:buNone/>
            </a:pPr>
            <a:r>
              <a:rPr lang="en-US" dirty="0"/>
              <a:t/>
            </a:r>
            <a:br>
              <a:rPr lang="en-US" dirty="0"/>
            </a:br>
            <a:r>
              <a:rPr lang="en-US" b="1" dirty="0"/>
              <a:t>D.</a:t>
            </a:r>
            <a:r>
              <a:rPr lang="en-US" dirty="0"/>
              <a:t> 43</a:t>
            </a:r>
          </a:p>
        </p:txBody>
      </p:sp>
    </p:spTree>
    <p:extLst>
      <p:ext uri="{BB962C8B-B14F-4D97-AF65-F5344CB8AC3E}">
        <p14:creationId xmlns:p14="http://schemas.microsoft.com/office/powerpoint/2010/main" val="19032142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8: </a:t>
            </a:r>
            <a:r>
              <a:rPr lang="en-US" b="1" dirty="0"/>
              <a:t>10 points – 2 points each</a:t>
            </a:r>
          </a:p>
        </p:txBody>
      </p:sp>
      <p:sp>
        <p:nvSpPr>
          <p:cNvPr id="3" name="Content Placeholder 2"/>
          <p:cNvSpPr>
            <a:spLocks noGrp="1"/>
          </p:cNvSpPr>
          <p:nvPr>
            <p:ph idx="1"/>
          </p:nvPr>
        </p:nvSpPr>
        <p:spPr/>
        <p:txBody>
          <a:bodyPr/>
          <a:lstStyle/>
          <a:p>
            <a:r>
              <a:rPr lang="en-US" dirty="0"/>
              <a:t>There is a function given and the function is called using some arguments. </a:t>
            </a:r>
            <a:endParaRPr lang="en-US" dirty="0" smtClean="0"/>
          </a:p>
          <a:p>
            <a:r>
              <a:rPr lang="en-US" dirty="0" smtClean="0"/>
              <a:t>What </a:t>
            </a:r>
            <a:r>
              <a:rPr lang="en-US" dirty="0"/>
              <a:t>is the output after running the entire code? </a:t>
            </a:r>
            <a:endParaRPr lang="en-US" dirty="0" smtClean="0"/>
          </a:p>
          <a:p>
            <a:r>
              <a:rPr lang="en-US" dirty="0" smtClean="0"/>
              <a:t>Select from 4 options given.</a:t>
            </a:r>
            <a:endParaRPr lang="en-US" dirty="0"/>
          </a:p>
        </p:txBody>
      </p:sp>
    </p:spTree>
    <p:extLst>
      <p:ext uri="{BB962C8B-B14F-4D97-AF65-F5344CB8AC3E}">
        <p14:creationId xmlns:p14="http://schemas.microsoft.com/office/powerpoint/2010/main" val="3561383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Announcements</a:t>
            </a:r>
          </a:p>
        </p:txBody>
      </p:sp>
      <p:sp>
        <p:nvSpPr>
          <p:cNvPr id="3" name="Content Placeholder 2"/>
          <p:cNvSpPr>
            <a:spLocks noGrp="1"/>
          </p:cNvSpPr>
          <p:nvPr>
            <p:ph idx="1"/>
          </p:nvPr>
        </p:nvSpPr>
        <p:spPr>
          <a:xfrm>
            <a:off x="838200" y="1419497"/>
            <a:ext cx="10515600" cy="4757466"/>
          </a:xfrm>
        </p:spPr>
        <p:txBody>
          <a:bodyPr/>
          <a:lstStyle/>
          <a:p>
            <a:r>
              <a:rPr lang="en-US" dirty="0" smtClean="0"/>
              <a:t>Final Exam is on </a:t>
            </a:r>
            <a:r>
              <a:rPr lang="en-US" dirty="0" smtClean="0"/>
              <a:t>Tuesday, April 30</a:t>
            </a:r>
            <a:r>
              <a:rPr lang="en-US" baseline="30000" dirty="0" smtClean="0"/>
              <a:t>th   </a:t>
            </a:r>
            <a:r>
              <a:rPr lang="en-US" dirty="0" smtClean="0"/>
              <a:t> </a:t>
            </a:r>
            <a:endParaRPr lang="en-US" dirty="0" smtClean="0"/>
          </a:p>
          <a:p>
            <a:r>
              <a:rPr lang="en-US" dirty="0" smtClean="0"/>
              <a:t>Timing 6:30 pm to 9:30 pm</a:t>
            </a:r>
          </a:p>
          <a:p>
            <a:r>
              <a:rPr lang="en-US" dirty="0" smtClean="0"/>
              <a:t>Location: DCC 330</a:t>
            </a:r>
          </a:p>
        </p:txBody>
      </p:sp>
    </p:spTree>
    <p:extLst>
      <p:ext uri="{BB962C8B-B14F-4D97-AF65-F5344CB8AC3E}">
        <p14:creationId xmlns:p14="http://schemas.microsoft.com/office/powerpoint/2010/main" val="8528123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8: Example</a:t>
            </a:r>
            <a:endParaRPr lang="en-US" b="1" dirty="0"/>
          </a:p>
        </p:txBody>
      </p:sp>
      <p:sp>
        <p:nvSpPr>
          <p:cNvPr id="4" name="Content Placeholder 3"/>
          <p:cNvSpPr>
            <a:spLocks noGrp="1"/>
          </p:cNvSpPr>
          <p:nvPr>
            <p:ph sz="half" idx="1"/>
          </p:nvPr>
        </p:nvSpPr>
        <p:spPr/>
        <p:txBody>
          <a:bodyPr>
            <a:normAutofit lnSpcReduction="10000"/>
          </a:bodyPr>
          <a:lstStyle/>
          <a:p>
            <a:r>
              <a:rPr lang="en-US" dirty="0" err="1"/>
              <a:t>def</a:t>
            </a:r>
            <a:r>
              <a:rPr lang="en-US" dirty="0"/>
              <a:t> </a:t>
            </a:r>
            <a:r>
              <a:rPr lang="en-US" dirty="0" err="1"/>
              <a:t>countdict</a:t>
            </a:r>
            <a:r>
              <a:rPr lang="en-US" dirty="0"/>
              <a:t>():</a:t>
            </a:r>
          </a:p>
          <a:p>
            <a:r>
              <a:rPr lang="en-US" dirty="0"/>
              <a:t>    from collections import Counter</a:t>
            </a:r>
          </a:p>
          <a:p>
            <a:r>
              <a:rPr lang="en-US" dirty="0"/>
              <a:t>    d1 = {'a': 100, 'b': 200, 'c':300}</a:t>
            </a:r>
          </a:p>
          <a:p>
            <a:r>
              <a:rPr lang="en-US" dirty="0"/>
              <a:t>    d2 = {'a': 300, 'b': 200, 'd':400}</a:t>
            </a:r>
          </a:p>
          <a:p>
            <a:r>
              <a:rPr lang="en-US" dirty="0"/>
              <a:t>    d = Counter(d1) + Counter(d2)</a:t>
            </a:r>
          </a:p>
          <a:p>
            <a:r>
              <a:rPr lang="en-US" dirty="0"/>
              <a:t>    return (d)</a:t>
            </a:r>
          </a:p>
          <a:p>
            <a:endParaRPr lang="en-US" dirty="0"/>
          </a:p>
          <a:p>
            <a:r>
              <a:rPr lang="en-US" dirty="0" err="1"/>
              <a:t>countdict</a:t>
            </a:r>
            <a:r>
              <a:rPr lang="en-US" dirty="0"/>
              <a:t>()</a:t>
            </a:r>
          </a:p>
        </p:txBody>
      </p:sp>
      <p:sp>
        <p:nvSpPr>
          <p:cNvPr id="5" name="Content Placeholder 4"/>
          <p:cNvSpPr>
            <a:spLocks noGrp="1"/>
          </p:cNvSpPr>
          <p:nvPr>
            <p:ph sz="half" idx="2"/>
          </p:nvPr>
        </p:nvSpPr>
        <p:spPr/>
        <p:txBody>
          <a:bodyPr>
            <a:normAutofit lnSpcReduction="10000"/>
          </a:bodyPr>
          <a:lstStyle/>
          <a:p>
            <a:r>
              <a:rPr lang="en-US" dirty="0"/>
              <a:t>1. Counter({'a': 400, 'b': 400, 'c': 300, 'd': 400</a:t>
            </a:r>
            <a:r>
              <a:rPr lang="en-US" dirty="0" smtClean="0"/>
              <a:t>})</a:t>
            </a:r>
          </a:p>
          <a:p>
            <a:r>
              <a:rPr lang="en-US" dirty="0"/>
              <a:t>2. Counter({'a': </a:t>
            </a:r>
            <a:r>
              <a:rPr lang="en-US" dirty="0" smtClean="0"/>
              <a:t>100</a:t>
            </a:r>
            <a:r>
              <a:rPr lang="en-US" dirty="0"/>
              <a:t>, 'b': 400, 'c': 300, 'd': 400</a:t>
            </a:r>
            <a:r>
              <a:rPr lang="en-US" dirty="0" smtClean="0"/>
              <a:t>})</a:t>
            </a:r>
          </a:p>
          <a:p>
            <a:r>
              <a:rPr lang="en-US" dirty="0" smtClean="0"/>
              <a:t>3. </a:t>
            </a:r>
            <a:r>
              <a:rPr lang="en-US" dirty="0"/>
              <a:t>Counter({'a': </a:t>
            </a:r>
            <a:r>
              <a:rPr lang="en-US" dirty="0" smtClean="0"/>
              <a:t>400</a:t>
            </a:r>
            <a:r>
              <a:rPr lang="en-US" dirty="0"/>
              <a:t>, 'b': </a:t>
            </a:r>
            <a:r>
              <a:rPr lang="en-US" dirty="0" smtClean="0"/>
              <a:t>200</a:t>
            </a:r>
            <a:r>
              <a:rPr lang="en-US" dirty="0"/>
              <a:t>, 'c': 300, 'd': 400</a:t>
            </a:r>
            <a:r>
              <a:rPr lang="en-US" dirty="0" smtClean="0"/>
              <a:t>})</a:t>
            </a:r>
          </a:p>
          <a:p>
            <a:r>
              <a:rPr lang="en-US" dirty="0" smtClean="0"/>
              <a:t>4. </a:t>
            </a:r>
            <a:r>
              <a:rPr lang="en-US" dirty="0"/>
              <a:t>Counter({'a': </a:t>
            </a:r>
            <a:r>
              <a:rPr lang="en-US" dirty="0" smtClean="0"/>
              <a:t>400</a:t>
            </a:r>
            <a:r>
              <a:rPr lang="en-US" dirty="0"/>
              <a:t>, 'b': </a:t>
            </a:r>
            <a:r>
              <a:rPr lang="en-US" dirty="0" smtClean="0"/>
              <a:t>400})</a:t>
            </a:r>
            <a:endParaRPr lang="en-US" dirty="0"/>
          </a:p>
          <a:p>
            <a:endParaRPr lang="en-US" dirty="0"/>
          </a:p>
          <a:p>
            <a:endParaRPr lang="en-US" dirty="0" smtClean="0"/>
          </a:p>
          <a:p>
            <a:endParaRPr lang="en-US" dirty="0"/>
          </a:p>
        </p:txBody>
      </p:sp>
    </p:spTree>
    <p:extLst>
      <p:ext uri="{BB962C8B-B14F-4D97-AF65-F5344CB8AC3E}">
        <p14:creationId xmlns:p14="http://schemas.microsoft.com/office/powerpoint/2010/main" val="107665362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9: </a:t>
            </a:r>
            <a:r>
              <a:rPr lang="en-US" b="1" dirty="0"/>
              <a:t>5 points :</a:t>
            </a:r>
            <a:r>
              <a:rPr lang="en-US" b="1" dirty="0" smtClean="0"/>
              <a:t>1 </a:t>
            </a:r>
            <a:r>
              <a:rPr lang="en-US" b="1" dirty="0"/>
              <a:t>point each</a:t>
            </a:r>
          </a:p>
        </p:txBody>
      </p:sp>
      <p:sp>
        <p:nvSpPr>
          <p:cNvPr id="3" name="Content Placeholder 2"/>
          <p:cNvSpPr>
            <a:spLocks noGrp="1"/>
          </p:cNvSpPr>
          <p:nvPr>
            <p:ph idx="1"/>
          </p:nvPr>
        </p:nvSpPr>
        <p:spPr/>
        <p:txBody>
          <a:bodyPr/>
          <a:lstStyle/>
          <a:p>
            <a:r>
              <a:rPr lang="en-US" dirty="0" smtClean="0"/>
              <a:t>You are given some code</a:t>
            </a:r>
          </a:p>
          <a:p>
            <a:r>
              <a:rPr lang="en-US" dirty="0" smtClean="0"/>
              <a:t>You need to write the output.</a:t>
            </a:r>
          </a:p>
          <a:p>
            <a:r>
              <a:rPr lang="en-US" dirty="0" smtClean="0"/>
              <a:t>There are </a:t>
            </a:r>
            <a:r>
              <a:rPr lang="en-US" dirty="0" smtClean="0"/>
              <a:t>no </a:t>
            </a:r>
            <a:r>
              <a:rPr lang="en-US" dirty="0" smtClean="0"/>
              <a:t>options to choose from in this problem.</a:t>
            </a:r>
          </a:p>
          <a:p>
            <a:r>
              <a:rPr lang="en-US" dirty="0" smtClean="0"/>
              <a:t>Example:</a:t>
            </a:r>
          </a:p>
          <a:p>
            <a:pPr marL="914400" lvl="2" indent="0">
              <a:buNone/>
            </a:pPr>
            <a:r>
              <a:rPr lang="en-US" dirty="0"/>
              <a:t>people = {"Jay", "Id", "</a:t>
            </a:r>
            <a:r>
              <a:rPr lang="en-US" dirty="0" err="1"/>
              <a:t>Arch","Joe</a:t>
            </a:r>
            <a:r>
              <a:rPr lang="en-US" dirty="0"/>
              <a:t>"}</a:t>
            </a:r>
          </a:p>
          <a:p>
            <a:pPr marL="914400" lvl="2" indent="0">
              <a:buNone/>
            </a:pPr>
            <a:r>
              <a:rPr lang="en-US" dirty="0"/>
              <a:t>vampires = {"</a:t>
            </a:r>
            <a:r>
              <a:rPr lang="en-US" dirty="0" err="1"/>
              <a:t>Kar</a:t>
            </a:r>
            <a:r>
              <a:rPr lang="en-US" dirty="0"/>
              <a:t>", "Joe"}</a:t>
            </a:r>
          </a:p>
          <a:p>
            <a:pPr marL="914400" lvl="2" indent="0">
              <a:buNone/>
            </a:pPr>
            <a:r>
              <a:rPr lang="en-US" dirty="0"/>
              <a:t>population = </a:t>
            </a:r>
            <a:r>
              <a:rPr lang="en-US" dirty="0" err="1"/>
              <a:t>people.union</a:t>
            </a:r>
            <a:r>
              <a:rPr lang="en-US" dirty="0"/>
              <a:t>(vampires)</a:t>
            </a:r>
          </a:p>
          <a:p>
            <a:pPr marL="914400" lvl="2" indent="0">
              <a:buNone/>
            </a:pPr>
            <a:r>
              <a:rPr lang="en-US" dirty="0"/>
              <a:t>population</a:t>
            </a:r>
          </a:p>
        </p:txBody>
      </p:sp>
    </p:spTree>
    <p:extLst>
      <p:ext uri="{BB962C8B-B14F-4D97-AF65-F5344CB8AC3E}">
        <p14:creationId xmlns:p14="http://schemas.microsoft.com/office/powerpoint/2010/main" val="31854431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Question </a:t>
            </a:r>
            <a:r>
              <a:rPr lang="en-US" b="1" dirty="0" smtClean="0"/>
              <a:t>10: </a:t>
            </a:r>
            <a:r>
              <a:rPr lang="en-US" b="1" dirty="0"/>
              <a:t>5 points :1 point each</a:t>
            </a:r>
            <a:endParaRPr lang="en-US" dirty="0"/>
          </a:p>
        </p:txBody>
      </p:sp>
      <p:sp>
        <p:nvSpPr>
          <p:cNvPr id="3" name="Content Placeholder 2"/>
          <p:cNvSpPr>
            <a:spLocks noGrp="1"/>
          </p:cNvSpPr>
          <p:nvPr>
            <p:ph idx="1"/>
          </p:nvPr>
        </p:nvSpPr>
        <p:spPr/>
        <p:txBody>
          <a:bodyPr>
            <a:normAutofit lnSpcReduction="10000"/>
          </a:bodyPr>
          <a:lstStyle/>
          <a:p>
            <a:r>
              <a:rPr lang="en-US" dirty="0"/>
              <a:t>Write the Output of each program given, in either ‘True’ or ‘False</a:t>
            </a:r>
            <a:r>
              <a:rPr lang="en-US" dirty="0" smtClean="0"/>
              <a:t>’.</a:t>
            </a:r>
          </a:p>
          <a:p>
            <a:r>
              <a:rPr lang="en-US" dirty="0" smtClean="0"/>
              <a:t>Logical Comparisons </a:t>
            </a:r>
          </a:p>
          <a:p>
            <a:r>
              <a:rPr lang="en-US" dirty="0" smtClean="0"/>
              <a:t>Example 1:</a:t>
            </a:r>
          </a:p>
          <a:p>
            <a:pPr lvl="1"/>
            <a:r>
              <a:rPr lang="en-US" dirty="0" smtClean="0"/>
              <a:t>x=True</a:t>
            </a:r>
          </a:p>
          <a:p>
            <a:pPr lvl="1"/>
            <a:r>
              <a:rPr lang="en-US" dirty="0"/>
              <a:t>x and x == x </a:t>
            </a:r>
            <a:endParaRPr lang="en-US" dirty="0" smtClean="0"/>
          </a:p>
          <a:p>
            <a:pPr lvl="1"/>
            <a:endParaRPr lang="en-US" dirty="0"/>
          </a:p>
          <a:p>
            <a:r>
              <a:rPr lang="en-US" dirty="0" smtClean="0"/>
              <a:t>Example 2:</a:t>
            </a:r>
          </a:p>
          <a:p>
            <a:pPr lvl="1"/>
            <a:r>
              <a:rPr lang="es-ES" dirty="0"/>
              <a:t>x={1,2,3,4,4,3,1,1,1,2,2}</a:t>
            </a:r>
          </a:p>
          <a:p>
            <a:pPr lvl="1"/>
            <a:r>
              <a:rPr lang="es-ES" dirty="0"/>
              <a:t>y={1,2,3,4}</a:t>
            </a:r>
          </a:p>
          <a:p>
            <a:pPr lvl="1"/>
            <a:r>
              <a:rPr lang="es-ES" dirty="0"/>
              <a:t>x!=y</a:t>
            </a:r>
            <a:endParaRPr lang="en-US" dirty="0"/>
          </a:p>
        </p:txBody>
      </p:sp>
    </p:spTree>
    <p:extLst>
      <p:ext uri="{BB962C8B-B14F-4D97-AF65-F5344CB8AC3E}">
        <p14:creationId xmlns:p14="http://schemas.microsoft.com/office/powerpoint/2010/main" val="8665018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464419" y="356839"/>
            <a:ext cx="7203687" cy="6043961"/>
          </a:xfrm>
          <a:prstGeom prst="rect">
            <a:avLst/>
          </a:prstGeom>
        </p:spPr>
      </p:pic>
    </p:spTree>
    <p:extLst>
      <p:ext uri="{BB962C8B-B14F-4D97-AF65-F5344CB8AC3E}">
        <p14:creationId xmlns:p14="http://schemas.microsoft.com/office/powerpoint/2010/main" val="183753931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437763"/>
          </a:xfrm>
        </p:spPr>
        <p:txBody>
          <a:bodyPr>
            <a:normAutofit fontScale="90000"/>
          </a:bodyPr>
          <a:lstStyle/>
          <a:p>
            <a:r>
              <a:rPr lang="en-US" dirty="0" smtClean="0"/>
              <a:t>In Class Exercise</a:t>
            </a:r>
            <a:endParaRPr lang="en-US" dirty="0"/>
          </a:p>
        </p:txBody>
      </p:sp>
      <p:sp>
        <p:nvSpPr>
          <p:cNvPr id="3" name="Content Placeholder 2"/>
          <p:cNvSpPr>
            <a:spLocks noGrp="1"/>
          </p:cNvSpPr>
          <p:nvPr>
            <p:ph idx="1"/>
          </p:nvPr>
        </p:nvSpPr>
        <p:spPr>
          <a:xfrm>
            <a:off x="838200" y="802888"/>
            <a:ext cx="10515600" cy="5374075"/>
          </a:xfrm>
        </p:spPr>
        <p:txBody>
          <a:bodyPr/>
          <a:lstStyle/>
          <a:p>
            <a:r>
              <a:rPr lang="en-US" dirty="0" smtClean="0"/>
              <a:t>There are 2 parts to todays problem (part a and part b). You must get both problems correct to score a 1 on your final grade.</a:t>
            </a:r>
          </a:p>
          <a:p>
            <a:r>
              <a:rPr lang="en-US" dirty="0" smtClean="0"/>
              <a:t>Submit two separate .</a:t>
            </a:r>
            <a:r>
              <a:rPr lang="en-US" dirty="0" err="1" smtClean="0"/>
              <a:t>py</a:t>
            </a:r>
            <a:r>
              <a:rPr lang="en-US" dirty="0" smtClean="0"/>
              <a:t> files in </a:t>
            </a:r>
            <a:r>
              <a:rPr lang="en-US" dirty="0" err="1" smtClean="0"/>
              <a:t>Submitty</a:t>
            </a:r>
            <a:r>
              <a:rPr lang="en-US" dirty="0" smtClean="0"/>
              <a:t>.</a:t>
            </a:r>
          </a:p>
          <a:p>
            <a:r>
              <a:rPr lang="en-US" dirty="0" smtClean="0"/>
              <a:t>Part (a): We are playing a game in which we create words. Each letter of the alphabet has some points assigned to it that are given in the dictionary score (This dictionary is provided to you in a file called score.py under the Code folder in </a:t>
            </a:r>
            <a:r>
              <a:rPr lang="en-US" dirty="0" err="1" smtClean="0"/>
              <a:t>Submitty</a:t>
            </a:r>
            <a:r>
              <a:rPr lang="en-US" dirty="0" smtClean="0"/>
              <a:t>). Create a function that takes a word as an input and calculates the score. For example if the input word is ‘Hello’, output must be 8 because H=4, e=1, l=1,o=1.</a:t>
            </a:r>
          </a:p>
          <a:p>
            <a:r>
              <a:rPr lang="en-US" dirty="0" smtClean="0"/>
              <a:t>Test Cases:</a:t>
            </a:r>
          </a:p>
          <a:p>
            <a:r>
              <a:rPr lang="en-US" dirty="0" err="1" smtClean="0"/>
              <a:t>Word_Score</a:t>
            </a:r>
            <a:r>
              <a:rPr lang="en-US" dirty="0" smtClean="0"/>
              <a:t>(‘Today’)=9</a:t>
            </a:r>
          </a:p>
          <a:p>
            <a:r>
              <a:rPr lang="en-US" dirty="0" err="1"/>
              <a:t>Word_Score</a:t>
            </a:r>
            <a:r>
              <a:rPr lang="en-US" dirty="0" smtClean="0"/>
              <a:t>(‘Elephant’)=13</a:t>
            </a:r>
            <a:endParaRPr lang="en-US" dirty="0"/>
          </a:p>
          <a:p>
            <a:endParaRPr lang="en-US" dirty="0"/>
          </a:p>
        </p:txBody>
      </p:sp>
    </p:spTree>
    <p:extLst>
      <p:ext uri="{BB962C8B-B14F-4D97-AF65-F5344CB8AC3E}">
        <p14:creationId xmlns:p14="http://schemas.microsoft.com/office/powerpoint/2010/main" val="214258308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38200" y="365125"/>
            <a:ext cx="10515600" cy="1062231"/>
          </a:xfrm>
        </p:spPr>
        <p:txBody>
          <a:bodyPr>
            <a:normAutofit/>
          </a:bodyPr>
          <a:lstStyle/>
          <a:p>
            <a:r>
              <a:rPr lang="en-US" dirty="0" smtClean="0"/>
              <a:t>Part b</a:t>
            </a:r>
            <a:endParaRPr lang="en-US" dirty="0"/>
          </a:p>
        </p:txBody>
      </p:sp>
      <p:sp>
        <p:nvSpPr>
          <p:cNvPr id="5" name="Content Placeholder 4"/>
          <p:cNvSpPr>
            <a:spLocks noGrp="1"/>
          </p:cNvSpPr>
          <p:nvPr>
            <p:ph idx="1"/>
          </p:nvPr>
        </p:nvSpPr>
        <p:spPr>
          <a:xfrm>
            <a:off x="838200" y="1773044"/>
            <a:ext cx="10515600" cy="4403919"/>
          </a:xfrm>
        </p:spPr>
        <p:txBody>
          <a:bodyPr>
            <a:normAutofit/>
          </a:bodyPr>
          <a:lstStyle/>
          <a:p>
            <a:r>
              <a:rPr lang="en-US" dirty="0" smtClean="0"/>
              <a:t>You are a given a dictionary called ‘new’ (</a:t>
            </a:r>
            <a:r>
              <a:rPr lang="en-US" dirty="0"/>
              <a:t>This dictionary is provided to you in a file called score.py under the Code folder in </a:t>
            </a:r>
            <a:r>
              <a:rPr lang="en-US" dirty="0" err="1"/>
              <a:t>Submitty</a:t>
            </a:r>
            <a:r>
              <a:rPr lang="en-US" dirty="0" smtClean="0"/>
              <a:t>). Every value (in the key value pair) is a list of integers. Write a program that sorts each list (for every key value pair).</a:t>
            </a:r>
          </a:p>
          <a:p>
            <a:r>
              <a:rPr lang="en-US" dirty="0" smtClean="0"/>
              <a:t>Test Cases: Next Slide</a:t>
            </a:r>
          </a:p>
          <a:p>
            <a:endParaRPr lang="en-US" dirty="0"/>
          </a:p>
        </p:txBody>
      </p:sp>
    </p:spTree>
    <p:extLst>
      <p:ext uri="{BB962C8B-B14F-4D97-AF65-F5344CB8AC3E}">
        <p14:creationId xmlns:p14="http://schemas.microsoft.com/office/powerpoint/2010/main" val="269935589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Cases</a:t>
            </a:r>
            <a:endParaRPr lang="en-US" dirty="0"/>
          </a:p>
        </p:txBody>
      </p:sp>
      <p:sp>
        <p:nvSpPr>
          <p:cNvPr id="3" name="Content Placeholder 2"/>
          <p:cNvSpPr>
            <a:spLocks noGrp="1"/>
          </p:cNvSpPr>
          <p:nvPr>
            <p:ph sz="half" idx="1"/>
          </p:nvPr>
        </p:nvSpPr>
        <p:spPr/>
        <p:txBody>
          <a:bodyPr/>
          <a:lstStyle/>
          <a:p>
            <a:pPr marL="0" indent="0">
              <a:buNone/>
            </a:pPr>
            <a:r>
              <a:rPr lang="en-US" sz="1800" dirty="0"/>
              <a:t>dict1 ={                                                          </a:t>
            </a:r>
          </a:p>
          <a:p>
            <a:pPr marL="0" indent="0">
              <a:buNone/>
            </a:pPr>
            <a:r>
              <a:rPr lang="en-US" sz="1800" dirty="0"/>
              <a:t>    "L1":[87, 34, 56, 12], </a:t>
            </a:r>
          </a:p>
          <a:p>
            <a:pPr marL="0" indent="0">
              <a:buNone/>
            </a:pPr>
            <a:r>
              <a:rPr lang="en-US" sz="1800" dirty="0"/>
              <a:t>    "L2":[23, 00, 30, 10], </a:t>
            </a:r>
          </a:p>
          <a:p>
            <a:pPr marL="0" indent="0">
              <a:buNone/>
            </a:pPr>
            <a:r>
              <a:rPr lang="en-US" sz="1800" dirty="0"/>
              <a:t>    "L3":[1, 6, 2, 9], </a:t>
            </a:r>
          </a:p>
          <a:p>
            <a:pPr marL="0" indent="0">
              <a:buNone/>
            </a:pPr>
            <a:r>
              <a:rPr lang="en-US" sz="1800" dirty="0"/>
              <a:t>    "L4":[40, 34, 21, 67] </a:t>
            </a:r>
          </a:p>
          <a:p>
            <a:pPr marL="0" indent="0">
              <a:buNone/>
            </a:pPr>
            <a:r>
              <a:rPr lang="en-US" sz="1800" dirty="0" smtClean="0"/>
              <a:t>}</a:t>
            </a:r>
          </a:p>
          <a:p>
            <a:pPr marL="0" indent="0">
              <a:buNone/>
            </a:pPr>
            <a:r>
              <a:rPr lang="en-US" sz="1800" dirty="0" smtClean="0"/>
              <a:t>Output:</a:t>
            </a:r>
          </a:p>
          <a:p>
            <a:pPr marL="0" indent="0">
              <a:buNone/>
            </a:pPr>
            <a:r>
              <a:rPr lang="en-US" sz="1800" dirty="0"/>
              <a:t>[{'L1': [12, 34, 56, 87]},</a:t>
            </a:r>
          </a:p>
          <a:p>
            <a:pPr marL="0" indent="0">
              <a:buNone/>
            </a:pPr>
            <a:r>
              <a:rPr lang="en-US" sz="1800" dirty="0"/>
              <a:t> {'L2': [0, 10, 23, 30]},</a:t>
            </a:r>
          </a:p>
          <a:p>
            <a:pPr marL="0" indent="0">
              <a:buNone/>
            </a:pPr>
            <a:r>
              <a:rPr lang="en-US" sz="1800" dirty="0"/>
              <a:t> {'L3': [1, 2, 6, 9]},</a:t>
            </a:r>
          </a:p>
          <a:p>
            <a:pPr marL="0" indent="0">
              <a:buNone/>
            </a:pPr>
            <a:r>
              <a:rPr lang="en-US" sz="1800" dirty="0"/>
              <a:t> {'L4': [21, 34, 40, 67]}]</a:t>
            </a:r>
          </a:p>
          <a:p>
            <a:endParaRPr lang="en-US" dirty="0"/>
          </a:p>
        </p:txBody>
      </p:sp>
      <p:sp>
        <p:nvSpPr>
          <p:cNvPr id="4" name="Content Placeholder 3"/>
          <p:cNvSpPr>
            <a:spLocks noGrp="1"/>
          </p:cNvSpPr>
          <p:nvPr>
            <p:ph sz="half" idx="2"/>
          </p:nvPr>
        </p:nvSpPr>
        <p:spPr/>
        <p:txBody>
          <a:bodyPr>
            <a:normAutofit/>
          </a:bodyPr>
          <a:lstStyle/>
          <a:p>
            <a:pPr marL="0" indent="0">
              <a:buNone/>
            </a:pPr>
            <a:r>
              <a:rPr lang="en-US" sz="1800" dirty="0"/>
              <a:t>dict2 ={ </a:t>
            </a:r>
          </a:p>
          <a:p>
            <a:pPr marL="0" indent="0">
              <a:buNone/>
            </a:pPr>
            <a:r>
              <a:rPr lang="en-US" sz="1800" dirty="0"/>
              <a:t>    "L1":["Welcome", "to", "RPI"], </a:t>
            </a:r>
          </a:p>
          <a:p>
            <a:pPr marL="0" indent="0">
              <a:buNone/>
            </a:pPr>
            <a:r>
              <a:rPr lang="en-US" sz="1800" dirty="0"/>
              <a:t>    "L2":["A", "computer", "science"], </a:t>
            </a:r>
          </a:p>
          <a:p>
            <a:pPr marL="0" indent="0">
              <a:buNone/>
            </a:pPr>
            <a:r>
              <a:rPr lang="en-US" sz="1800" dirty="0"/>
              <a:t>    "L3":["course", "for", "everyone"], </a:t>
            </a:r>
          </a:p>
          <a:p>
            <a:pPr marL="0" indent="0">
              <a:buNone/>
            </a:pPr>
            <a:r>
              <a:rPr lang="en-US" sz="1800" dirty="0"/>
              <a:t>} </a:t>
            </a:r>
            <a:endParaRPr lang="en-US" sz="1800" dirty="0" smtClean="0"/>
          </a:p>
          <a:p>
            <a:pPr marL="0" indent="0">
              <a:buNone/>
            </a:pPr>
            <a:r>
              <a:rPr lang="en-US" sz="1800" dirty="0" smtClean="0"/>
              <a:t>Output:</a:t>
            </a:r>
          </a:p>
          <a:p>
            <a:pPr marL="0" indent="0">
              <a:buNone/>
            </a:pPr>
            <a:r>
              <a:rPr lang="en-US" sz="1800" dirty="0"/>
              <a:t>[{'L1': ['RPI</a:t>
            </a:r>
            <a:r>
              <a:rPr lang="en-US" sz="1800" dirty="0" smtClean="0"/>
              <a:t>'</a:t>
            </a:r>
            <a:r>
              <a:rPr lang="en-US" sz="1800" dirty="0" smtClean="0"/>
              <a:t>, 'Welcome’, ‘to’]},</a:t>
            </a:r>
            <a:endParaRPr lang="en-US" sz="1800" dirty="0"/>
          </a:p>
          <a:p>
            <a:pPr marL="0" indent="0">
              <a:buNone/>
            </a:pPr>
            <a:r>
              <a:rPr lang="en-US" sz="1800" dirty="0"/>
              <a:t> {'L2': ['A', 'computer', 'science']},</a:t>
            </a:r>
          </a:p>
          <a:p>
            <a:pPr marL="0" indent="0">
              <a:buNone/>
            </a:pPr>
            <a:r>
              <a:rPr lang="en-US" sz="1800" dirty="0"/>
              <a:t> {'L3': ['course', 'everyone', 'for']}]</a:t>
            </a:r>
          </a:p>
        </p:txBody>
      </p:sp>
    </p:spTree>
    <p:extLst>
      <p:ext uri="{BB962C8B-B14F-4D97-AF65-F5344CB8AC3E}">
        <p14:creationId xmlns:p14="http://schemas.microsoft.com/office/powerpoint/2010/main" val="12441202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End!</a:t>
            </a:r>
            <a:endParaRPr lang="en-US" dirty="0"/>
          </a:p>
        </p:txBody>
      </p:sp>
      <p:sp>
        <p:nvSpPr>
          <p:cNvPr id="3" name="Content Placeholder 2"/>
          <p:cNvSpPr>
            <a:spLocks noGrp="1"/>
          </p:cNvSpPr>
          <p:nvPr>
            <p:ph idx="1"/>
          </p:nvPr>
        </p:nvSpPr>
        <p:spPr/>
        <p:txBody>
          <a:bodyPr/>
          <a:lstStyle/>
          <a:p>
            <a:r>
              <a:rPr lang="en-US" smtClean="0"/>
              <a:t>   </a:t>
            </a:r>
            <a:endParaRPr lang="en-US"/>
          </a:p>
        </p:txBody>
      </p:sp>
    </p:spTree>
    <p:extLst>
      <p:ext uri="{BB962C8B-B14F-4D97-AF65-F5344CB8AC3E}">
        <p14:creationId xmlns:p14="http://schemas.microsoft.com/office/powerpoint/2010/main" val="2558400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8DEFA-014E-6F4D-B0A3-639DE469F71D}"/>
              </a:ext>
            </a:extLst>
          </p:cNvPr>
          <p:cNvSpPr>
            <a:spLocks noGrp="1"/>
          </p:cNvSpPr>
          <p:nvPr>
            <p:ph type="title"/>
          </p:nvPr>
        </p:nvSpPr>
        <p:spPr/>
        <p:txBody>
          <a:bodyPr/>
          <a:lstStyle/>
          <a:p>
            <a:r>
              <a:rPr lang="en-US" b="1" dirty="0" smtClean="0"/>
              <a:t>Goals for Today</a:t>
            </a:r>
            <a:endParaRPr lang="en-US" b="1" dirty="0"/>
          </a:p>
        </p:txBody>
      </p:sp>
      <p:sp>
        <p:nvSpPr>
          <p:cNvPr id="3" name="Content Placeholder 2">
            <a:extLst>
              <a:ext uri="{FF2B5EF4-FFF2-40B4-BE49-F238E27FC236}">
                <a16:creationId xmlns:a16="http://schemas.microsoft.com/office/drawing/2014/main" id="{607508E5-16B6-CA41-B3E5-2660F2300C27}"/>
              </a:ext>
            </a:extLst>
          </p:cNvPr>
          <p:cNvSpPr>
            <a:spLocks noGrp="1"/>
          </p:cNvSpPr>
          <p:nvPr>
            <p:ph idx="1"/>
          </p:nvPr>
        </p:nvSpPr>
        <p:spPr/>
        <p:txBody>
          <a:bodyPr/>
          <a:lstStyle/>
          <a:p>
            <a:r>
              <a:rPr lang="en-US" sz="3200" b="1" dirty="0" smtClean="0"/>
              <a:t>Exam Review</a:t>
            </a:r>
          </a:p>
          <a:p>
            <a:r>
              <a:rPr lang="en-US" altLang="en-US" sz="3200" b="1" dirty="0" smtClean="0"/>
              <a:t>In Class Exercise</a:t>
            </a:r>
            <a:endParaRPr lang="en-US" altLang="en-US" dirty="0"/>
          </a:p>
          <a:p>
            <a:pPr lvl="1"/>
            <a:endParaRPr lang="en-US" sz="2800" b="1" dirty="0" smtClean="0"/>
          </a:p>
          <a:p>
            <a:endParaRPr lang="en-US" sz="3200" b="1" dirty="0"/>
          </a:p>
        </p:txBody>
      </p:sp>
    </p:spTree>
    <p:extLst>
      <p:ext uri="{BB962C8B-B14F-4D97-AF65-F5344CB8AC3E}">
        <p14:creationId xmlns:p14="http://schemas.microsoft.com/office/powerpoint/2010/main" val="37060673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 of the Exam</a:t>
            </a:r>
            <a:endParaRPr lang="en-US" dirty="0"/>
          </a:p>
        </p:txBody>
      </p:sp>
      <p:sp>
        <p:nvSpPr>
          <p:cNvPr id="3" name="Content Placeholder 2"/>
          <p:cNvSpPr>
            <a:spLocks noGrp="1"/>
          </p:cNvSpPr>
          <p:nvPr>
            <p:ph idx="1"/>
          </p:nvPr>
        </p:nvSpPr>
        <p:spPr/>
        <p:txBody>
          <a:bodyPr/>
          <a:lstStyle/>
          <a:p>
            <a:r>
              <a:rPr lang="en-US" dirty="0" smtClean="0"/>
              <a:t>Cumulative: Cover everything from Lecture 1 to Lecture 24 </a:t>
            </a:r>
          </a:p>
          <a:p>
            <a:r>
              <a:rPr lang="en-US" dirty="0" smtClean="0"/>
              <a:t>Questions format/level: Of the type from Exam 1, Exam 2, </a:t>
            </a:r>
            <a:r>
              <a:rPr lang="en-US" dirty="0" err="1" smtClean="0"/>
              <a:t>Homeworks</a:t>
            </a:r>
            <a:r>
              <a:rPr lang="en-US" dirty="0" smtClean="0"/>
              <a:t> and Class Exercises.</a:t>
            </a:r>
          </a:p>
          <a:p>
            <a:r>
              <a:rPr lang="en-US" dirty="0" smtClean="0"/>
              <a:t>10 Questions to be completed in 3 hours.</a:t>
            </a:r>
          </a:p>
          <a:p>
            <a:r>
              <a:rPr lang="en-US" b="1" dirty="0" smtClean="0"/>
              <a:t>You can bring 3 A4 Size Sheets (handwritten or typed)</a:t>
            </a:r>
          </a:p>
          <a:p>
            <a:r>
              <a:rPr lang="en-US" b="1" dirty="0"/>
              <a:t>Usual disclaimer:</a:t>
            </a:r>
            <a:r>
              <a:rPr lang="en-US" dirty="0"/>
              <a:t> </a:t>
            </a:r>
            <a:r>
              <a:rPr lang="en-US" dirty="0" smtClean="0"/>
              <a:t>Anyone </a:t>
            </a:r>
            <a:r>
              <a:rPr lang="en-US" dirty="0"/>
              <a:t>caught cheating on the final will receive an immediate F in the course.</a:t>
            </a:r>
            <a:endParaRPr lang="en-US" b="1" dirty="0" smtClean="0"/>
          </a:p>
          <a:p>
            <a:endParaRPr lang="en-US" dirty="0"/>
          </a:p>
        </p:txBody>
      </p:sp>
    </p:spTree>
    <p:extLst>
      <p:ext uri="{BB962C8B-B14F-4D97-AF65-F5344CB8AC3E}">
        <p14:creationId xmlns:p14="http://schemas.microsoft.com/office/powerpoint/2010/main" val="41312098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Topics</a:t>
            </a:r>
            <a:endParaRPr lang="en-US" dirty="0"/>
          </a:p>
        </p:txBody>
      </p:sp>
      <p:sp>
        <p:nvSpPr>
          <p:cNvPr id="3" name="Content Placeholder 2"/>
          <p:cNvSpPr>
            <a:spLocks noGrp="1"/>
          </p:cNvSpPr>
          <p:nvPr>
            <p:ph idx="1"/>
          </p:nvPr>
        </p:nvSpPr>
        <p:spPr/>
        <p:txBody>
          <a:bodyPr/>
          <a:lstStyle/>
          <a:p>
            <a:r>
              <a:rPr lang="en-US" b="1" dirty="0"/>
              <a:t>Disclaimer: </a:t>
            </a:r>
            <a:r>
              <a:rPr lang="en-US" dirty="0"/>
              <a:t>This is a high level overview of what will be on the final. Unless I specifically say something will not be on the final, it may be on the final</a:t>
            </a:r>
            <a:r>
              <a:rPr lang="en-US" dirty="0" smtClean="0"/>
              <a:t>.</a:t>
            </a:r>
          </a:p>
          <a:p>
            <a:r>
              <a:rPr lang="en-US" dirty="0" smtClean="0"/>
              <a:t>The </a:t>
            </a:r>
            <a:r>
              <a:rPr lang="en-US" dirty="0"/>
              <a:t>exam will be </a:t>
            </a:r>
            <a:r>
              <a:rPr lang="en-US" dirty="0" smtClean="0"/>
              <a:t>cumulative.</a:t>
            </a:r>
          </a:p>
          <a:p>
            <a:r>
              <a:rPr lang="en-US" dirty="0" smtClean="0"/>
              <a:t>Check the Lecture Slides for topics.</a:t>
            </a:r>
          </a:p>
          <a:p>
            <a:r>
              <a:rPr lang="en-US" dirty="0" smtClean="0"/>
              <a:t>There </a:t>
            </a:r>
            <a:r>
              <a:rPr lang="en-US" dirty="0"/>
              <a:t>will be more emphasis on the material from after Exam </a:t>
            </a:r>
            <a:r>
              <a:rPr lang="en-US" dirty="0" smtClean="0"/>
              <a:t>2.</a:t>
            </a:r>
          </a:p>
        </p:txBody>
      </p:sp>
    </p:spTree>
    <p:extLst>
      <p:ext uri="{BB962C8B-B14F-4D97-AF65-F5344CB8AC3E}">
        <p14:creationId xmlns:p14="http://schemas.microsoft.com/office/powerpoint/2010/main" val="20834385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1: </a:t>
            </a:r>
            <a:r>
              <a:rPr lang="en-US" b="1" dirty="0"/>
              <a:t>20 points – 2 points each</a:t>
            </a:r>
          </a:p>
        </p:txBody>
      </p:sp>
      <p:sp>
        <p:nvSpPr>
          <p:cNvPr id="3" name="Content Placeholder 2"/>
          <p:cNvSpPr>
            <a:spLocks noGrp="1"/>
          </p:cNvSpPr>
          <p:nvPr>
            <p:ph idx="1"/>
          </p:nvPr>
        </p:nvSpPr>
        <p:spPr/>
        <p:txBody>
          <a:bodyPr/>
          <a:lstStyle/>
          <a:p>
            <a:r>
              <a:rPr lang="en-US" dirty="0" smtClean="0"/>
              <a:t>Multiple Choice: Choose from 4 options</a:t>
            </a:r>
          </a:p>
          <a:p>
            <a:r>
              <a:rPr lang="en-US" dirty="0" smtClean="0"/>
              <a:t>Example:</a:t>
            </a:r>
          </a:p>
          <a:p>
            <a:r>
              <a:rPr lang="en-US" dirty="0"/>
              <a:t>If L=[</a:t>
            </a:r>
            <a:r>
              <a:rPr lang="en-US" dirty="0" smtClean="0"/>
              <a:t>1,2,3,4,5], what is L</a:t>
            </a:r>
            <a:r>
              <a:rPr lang="en-US" dirty="0"/>
              <a:t>[-1</a:t>
            </a:r>
            <a:r>
              <a:rPr lang="en-US" dirty="0" smtClean="0"/>
              <a:t>]:</a:t>
            </a:r>
          </a:p>
          <a:p>
            <a:pPr marL="914400" lvl="1" indent="-457200">
              <a:buFont typeface="+mj-lt"/>
              <a:buAutoNum type="alphaLcPeriod"/>
            </a:pPr>
            <a:r>
              <a:rPr lang="en-US" dirty="0" smtClean="0"/>
              <a:t>2</a:t>
            </a:r>
          </a:p>
          <a:p>
            <a:pPr marL="914400" lvl="1" indent="-457200">
              <a:buFont typeface="+mj-lt"/>
              <a:buAutoNum type="alphaLcPeriod"/>
            </a:pPr>
            <a:r>
              <a:rPr lang="en-US" dirty="0" smtClean="0"/>
              <a:t>5</a:t>
            </a:r>
          </a:p>
          <a:p>
            <a:pPr marL="914400" lvl="1" indent="-457200">
              <a:buFont typeface="+mj-lt"/>
              <a:buAutoNum type="alphaLcPeriod"/>
            </a:pPr>
            <a:r>
              <a:rPr lang="en-US" dirty="0" smtClean="0"/>
              <a:t>3</a:t>
            </a:r>
          </a:p>
          <a:p>
            <a:pPr marL="914400" lvl="1" indent="-457200">
              <a:buFont typeface="+mj-lt"/>
              <a:buAutoNum type="alphaLcPeriod"/>
            </a:pPr>
            <a:r>
              <a:rPr lang="en-US" dirty="0"/>
              <a:t>4</a:t>
            </a:r>
          </a:p>
        </p:txBody>
      </p:sp>
    </p:spTree>
    <p:extLst>
      <p:ext uri="{BB962C8B-B14F-4D97-AF65-F5344CB8AC3E}">
        <p14:creationId xmlns:p14="http://schemas.microsoft.com/office/powerpoint/2010/main" val="11664264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Q1: Example</a:t>
            </a:r>
            <a:endParaRPr lang="en-US" b="1" dirty="0"/>
          </a:p>
        </p:txBody>
      </p:sp>
      <p:sp>
        <p:nvSpPr>
          <p:cNvPr id="3" name="Content Placeholder 2"/>
          <p:cNvSpPr>
            <a:spLocks noGrp="1"/>
          </p:cNvSpPr>
          <p:nvPr>
            <p:ph idx="1"/>
          </p:nvPr>
        </p:nvSpPr>
        <p:spPr/>
        <p:txBody>
          <a:bodyPr/>
          <a:lstStyle/>
          <a:p>
            <a:r>
              <a:rPr lang="en-US" dirty="0" smtClean="0"/>
              <a:t>In the top-down design process, what is the step that devises the solution called?</a:t>
            </a:r>
          </a:p>
          <a:p>
            <a:pPr marL="914400" lvl="1" indent="-457200">
              <a:buFont typeface="+mj-lt"/>
              <a:buAutoNum type="alphaLcPeriod"/>
            </a:pPr>
            <a:r>
              <a:rPr lang="en-US" dirty="0" smtClean="0"/>
              <a:t>Coding</a:t>
            </a:r>
          </a:p>
          <a:p>
            <a:pPr marL="914400" lvl="1" indent="-457200">
              <a:buFont typeface="+mj-lt"/>
              <a:buAutoNum type="alphaLcPeriod"/>
            </a:pPr>
            <a:r>
              <a:rPr lang="en-US" dirty="0" smtClean="0"/>
              <a:t>Executing</a:t>
            </a:r>
          </a:p>
          <a:p>
            <a:pPr marL="914400" lvl="1" indent="-457200">
              <a:buFont typeface="+mj-lt"/>
              <a:buAutoNum type="alphaLcPeriod"/>
            </a:pPr>
            <a:r>
              <a:rPr lang="en-US" dirty="0" smtClean="0"/>
              <a:t>Analyzing</a:t>
            </a:r>
          </a:p>
          <a:p>
            <a:pPr marL="914400" lvl="1" indent="-457200">
              <a:buFont typeface="+mj-lt"/>
              <a:buAutoNum type="alphaLcPeriod"/>
            </a:pPr>
            <a:r>
              <a:rPr lang="en-US" dirty="0" smtClean="0"/>
              <a:t>Writing Algorithm</a:t>
            </a:r>
            <a:endParaRPr lang="en-US" dirty="0"/>
          </a:p>
        </p:txBody>
      </p:sp>
    </p:spTree>
    <p:extLst>
      <p:ext uri="{BB962C8B-B14F-4D97-AF65-F5344CB8AC3E}">
        <p14:creationId xmlns:p14="http://schemas.microsoft.com/office/powerpoint/2010/main" val="1717031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2: 10 points – 1 point each</a:t>
            </a:r>
            <a:endParaRPr lang="en-US" b="1" dirty="0"/>
          </a:p>
        </p:txBody>
      </p:sp>
      <p:sp>
        <p:nvSpPr>
          <p:cNvPr id="3" name="Content Placeholder 2"/>
          <p:cNvSpPr>
            <a:spLocks noGrp="1"/>
          </p:cNvSpPr>
          <p:nvPr>
            <p:ph idx="1"/>
          </p:nvPr>
        </p:nvSpPr>
        <p:spPr/>
        <p:txBody>
          <a:bodyPr>
            <a:normAutofit lnSpcReduction="10000"/>
          </a:bodyPr>
          <a:lstStyle/>
          <a:p>
            <a:r>
              <a:rPr lang="en-US" dirty="0" smtClean="0"/>
              <a:t>Write a one or at most 2 lines of explanation.</a:t>
            </a:r>
          </a:p>
          <a:p>
            <a:r>
              <a:rPr lang="en-US" dirty="0" smtClean="0"/>
              <a:t>Example 1:</a:t>
            </a:r>
          </a:p>
          <a:p>
            <a:r>
              <a:rPr lang="en-US" dirty="0" err="1" smtClean="0"/>
              <a:t>A.intersection</a:t>
            </a:r>
            <a:r>
              <a:rPr lang="en-US" dirty="0" smtClean="0"/>
              <a:t>(B)</a:t>
            </a:r>
          </a:p>
          <a:p>
            <a:r>
              <a:rPr lang="en-US" dirty="0" smtClean="0"/>
              <a:t>Answer: Finds the intersection of sets A and B</a:t>
            </a:r>
          </a:p>
          <a:p>
            <a:endParaRPr lang="en-US" dirty="0"/>
          </a:p>
          <a:p>
            <a:r>
              <a:rPr lang="en-US" dirty="0" smtClean="0"/>
              <a:t>Example 2:</a:t>
            </a:r>
          </a:p>
          <a:p>
            <a:r>
              <a:rPr lang="en-US" dirty="0"/>
              <a:t>L=[1,1,2,3,4,5,1]</a:t>
            </a:r>
          </a:p>
          <a:p>
            <a:r>
              <a:rPr lang="en-US" dirty="0" err="1"/>
              <a:t>L.count</a:t>
            </a:r>
            <a:r>
              <a:rPr lang="en-US" dirty="0"/>
              <a:t>(1)</a:t>
            </a:r>
          </a:p>
          <a:p>
            <a:r>
              <a:rPr lang="en-US" dirty="0" smtClean="0"/>
              <a:t>Answer: Creates a list and counts the number of 1’s in it</a:t>
            </a:r>
            <a:endParaRPr lang="en-US" dirty="0"/>
          </a:p>
        </p:txBody>
      </p:sp>
    </p:spTree>
    <p:extLst>
      <p:ext uri="{BB962C8B-B14F-4D97-AF65-F5344CB8AC3E}">
        <p14:creationId xmlns:p14="http://schemas.microsoft.com/office/powerpoint/2010/main" val="12837482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Question 3: 10 points- 2 points each</a:t>
            </a:r>
            <a:endParaRPr lang="en-US" b="1" dirty="0"/>
          </a:p>
        </p:txBody>
      </p:sp>
      <p:sp>
        <p:nvSpPr>
          <p:cNvPr id="3" name="Content Placeholder 2"/>
          <p:cNvSpPr>
            <a:spLocks noGrp="1"/>
          </p:cNvSpPr>
          <p:nvPr>
            <p:ph idx="1"/>
          </p:nvPr>
        </p:nvSpPr>
        <p:spPr/>
        <p:txBody>
          <a:bodyPr/>
          <a:lstStyle/>
          <a:p>
            <a:r>
              <a:rPr lang="en-US" dirty="0" smtClean="0"/>
              <a:t>For each part there is some code given.</a:t>
            </a:r>
          </a:p>
          <a:p>
            <a:r>
              <a:rPr lang="en-US" dirty="0" smtClean="0"/>
              <a:t>In the end there is a question that asks you to answer in True or False ONLY.</a:t>
            </a:r>
          </a:p>
          <a:p>
            <a:r>
              <a:rPr lang="en-US" dirty="0" smtClean="0"/>
              <a:t>The question will be printed in bold to ensure that you differentiate between the code and the statement/question.</a:t>
            </a:r>
          </a:p>
          <a:p>
            <a:r>
              <a:rPr lang="en-US" dirty="0" smtClean="0"/>
              <a:t>Your True or False is for the statement not </a:t>
            </a:r>
            <a:r>
              <a:rPr lang="en-US" dirty="0" smtClean="0"/>
              <a:t>the </a:t>
            </a:r>
            <a:r>
              <a:rPr lang="en-US" dirty="0" smtClean="0"/>
              <a:t>code in general.</a:t>
            </a:r>
            <a:endParaRPr lang="en-US" dirty="0"/>
          </a:p>
        </p:txBody>
      </p:sp>
    </p:spTree>
    <p:extLst>
      <p:ext uri="{BB962C8B-B14F-4D97-AF65-F5344CB8AC3E}">
        <p14:creationId xmlns:p14="http://schemas.microsoft.com/office/powerpoint/2010/main" val="4062321108"/>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58419</TotalTime>
  <Words>1664</Words>
  <Application>Microsoft Office PowerPoint</Application>
  <PresentationFormat>Widescreen</PresentationFormat>
  <Paragraphs>220</Paragraphs>
  <Slides>27</Slides>
  <Notes>12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27</vt:i4>
      </vt:variant>
    </vt:vector>
  </HeadingPairs>
  <TitlesOfParts>
    <vt:vector size="33" baseType="lpstr">
      <vt:lpstr>Arial</vt:lpstr>
      <vt:lpstr>Calibri</vt:lpstr>
      <vt:lpstr>Calibri Light</vt:lpstr>
      <vt:lpstr>Wingdings</vt:lpstr>
      <vt:lpstr>1_Office Theme</vt:lpstr>
      <vt:lpstr>Office Theme</vt:lpstr>
      <vt:lpstr>Lecture 25: Introduction to Computer Programming Course - CS1010</vt:lpstr>
      <vt:lpstr>Announcements</vt:lpstr>
      <vt:lpstr>Goals for Today</vt:lpstr>
      <vt:lpstr>Structure of the Exam</vt:lpstr>
      <vt:lpstr>About the Topics</vt:lpstr>
      <vt:lpstr>Question 1: 20 points – 2 points each</vt:lpstr>
      <vt:lpstr>Q1: Example</vt:lpstr>
      <vt:lpstr>Question 2: 10 points – 1 point each</vt:lpstr>
      <vt:lpstr>Question 3: 10 points- 2 points each</vt:lpstr>
      <vt:lpstr>Question 3</vt:lpstr>
      <vt:lpstr>Question 3</vt:lpstr>
      <vt:lpstr>Question 4: 15 points- 3 points each</vt:lpstr>
      <vt:lpstr>Question 4</vt:lpstr>
      <vt:lpstr>Question 5: 10 points- 2 points each</vt:lpstr>
      <vt:lpstr>Question 6: 5 points</vt:lpstr>
      <vt:lpstr>Question 6: Example</vt:lpstr>
      <vt:lpstr>Question 7: 10 points- 2 points each</vt:lpstr>
      <vt:lpstr>Question 7: Example 2</vt:lpstr>
      <vt:lpstr>Question 8: 10 points – 2 points each</vt:lpstr>
      <vt:lpstr>Question 8: Example</vt:lpstr>
      <vt:lpstr>Question 9: 5 points :1 point each</vt:lpstr>
      <vt:lpstr>Question 10: 5 points :1 point each</vt:lpstr>
      <vt:lpstr>PowerPoint Presentation</vt:lpstr>
      <vt:lpstr>In Class Exercise</vt:lpstr>
      <vt:lpstr>Part b</vt:lpstr>
      <vt:lpstr>Test Cases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7: Introduction to Computer Programming Course - CS1010</dc:title>
  <dc:creator>Uzma Mushtaque</dc:creator>
  <cp:lastModifiedBy>mushtu</cp:lastModifiedBy>
  <cp:revision>875</cp:revision>
  <dcterms:created xsi:type="dcterms:W3CDTF">2019-02-04T15:19:36Z</dcterms:created>
  <dcterms:modified xsi:type="dcterms:W3CDTF">2019-04-25T23:43:53Z</dcterms:modified>
</cp:coreProperties>
</file>